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anva Sans" panose="020B0604020202020204" charset="0"/>
      <p:regular r:id="rId37"/>
    </p:embeddedFont>
    <p:embeddedFont>
      <p:font typeface="HK Grotesk Bold" panose="020B0604020202020204" charset="0"/>
      <p:regular r:id="rId38"/>
    </p:embeddedFont>
    <p:embeddedFont>
      <p:font typeface="HK Grotesk Light" panose="020B0604020202020204" charset="0"/>
      <p:regular r:id="rId39"/>
    </p:embeddedFont>
    <p:embeddedFont>
      <p:font typeface="Poppins Light" panose="00000400000000000000" pitchFamily="2" charset="0"/>
      <p:regular r:id="rId40"/>
      <p:italic r:id="rId41"/>
    </p:embeddedFont>
    <p:embeddedFont>
      <p:font typeface="Poppins Light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000000"/>
          </a:solidFill>
        </p:spPr>
      </p:sp>
      <p:sp>
        <p:nvSpPr>
          <p:cNvPr id="8" name="AutoShape 8"/>
          <p:cNvSpPr/>
          <p:nvPr/>
        </p:nvSpPr>
        <p:spPr>
          <a:xfrm>
            <a:off x="16318439" y="0"/>
            <a:ext cx="87400" cy="2626180"/>
          </a:xfrm>
          <a:prstGeom prst="rect">
            <a:avLst/>
          </a:prstGeom>
          <a:solidFill>
            <a:srgbClr val="299740"/>
          </a:solidFill>
        </p:spPr>
      </p:sp>
      <p:pic>
        <p:nvPicPr>
          <p:cNvPr id="9" name="Picture 9"/>
          <p:cNvPicPr>
            <a:picLocks noChangeAspect="1"/>
          </p:cNvPicPr>
          <p:nvPr/>
        </p:nvPicPr>
        <p:blipFill>
          <a:blip r:embed="rId2"/>
          <a:srcRect l="9260" r="45509"/>
          <a:stretch>
            <a:fillRect/>
          </a:stretch>
        </p:blipFill>
        <p:spPr>
          <a:xfrm>
            <a:off x="0" y="0"/>
            <a:ext cx="6979137" cy="10287000"/>
          </a:xfrm>
          <a:prstGeom prst="rect">
            <a:avLst/>
          </a:prstGeom>
        </p:spPr>
      </p:pic>
      <p:pic>
        <p:nvPicPr>
          <p:cNvPr id="10" name="Picture 10"/>
          <p:cNvPicPr>
            <a:picLocks noChangeAspect="1"/>
          </p:cNvPicPr>
          <p:nvPr/>
        </p:nvPicPr>
        <p:blipFill>
          <a:blip r:embed="rId3"/>
          <a:srcRect/>
          <a:stretch>
            <a:fillRect/>
          </a:stretch>
        </p:blipFill>
        <p:spPr>
          <a:xfrm>
            <a:off x="8147528" y="1028700"/>
            <a:ext cx="1716271" cy="1716271"/>
          </a:xfrm>
          <a:prstGeom prst="rect">
            <a:avLst/>
          </a:prstGeom>
        </p:spPr>
      </p:pic>
      <p:sp>
        <p:nvSpPr>
          <p:cNvPr id="11" name="TextBox 11"/>
          <p:cNvSpPr txBox="1"/>
          <p:nvPr/>
        </p:nvSpPr>
        <p:spPr>
          <a:xfrm>
            <a:off x="8147528" y="4722230"/>
            <a:ext cx="6775720" cy="3111500"/>
          </a:xfrm>
          <a:prstGeom prst="rect">
            <a:avLst/>
          </a:prstGeom>
        </p:spPr>
        <p:txBody>
          <a:bodyPr lIns="0" tIns="0" rIns="0" bIns="0" rtlCol="0" anchor="t">
            <a:spAutoFit/>
          </a:bodyPr>
          <a:lstStyle/>
          <a:p>
            <a:pPr>
              <a:lnSpc>
                <a:spcPts val="12100"/>
              </a:lnSpc>
            </a:pPr>
            <a:r>
              <a:rPr lang="en-US" sz="11000">
                <a:solidFill>
                  <a:srgbClr val="299740"/>
                </a:solidFill>
                <a:latin typeface="HK Grotesk Bold"/>
              </a:rPr>
              <a:t>ROAD SAFETY</a:t>
            </a:r>
          </a:p>
        </p:txBody>
      </p:sp>
      <p:sp>
        <p:nvSpPr>
          <p:cNvPr id="12" name="TextBox 12"/>
          <p:cNvSpPr txBox="1"/>
          <p:nvPr/>
        </p:nvSpPr>
        <p:spPr>
          <a:xfrm>
            <a:off x="8147528" y="8148955"/>
            <a:ext cx="7040476" cy="1109345"/>
          </a:xfrm>
          <a:prstGeom prst="rect">
            <a:avLst/>
          </a:prstGeom>
        </p:spPr>
        <p:txBody>
          <a:bodyPr lIns="0" tIns="0" rIns="0" bIns="0" rtlCol="0" anchor="t">
            <a:spAutoFit/>
          </a:bodyPr>
          <a:lstStyle/>
          <a:p>
            <a:pPr>
              <a:lnSpc>
                <a:spcPts val="4480"/>
              </a:lnSpc>
              <a:spcBef>
                <a:spcPct val="0"/>
              </a:spcBef>
            </a:pPr>
            <a:r>
              <a:rPr lang="en-US" sz="3200">
                <a:solidFill>
                  <a:srgbClr val="000000"/>
                </a:solidFill>
                <a:latin typeface="HK Grotesk Light"/>
              </a:rPr>
              <a:t>A proposed strategy on how we can raise awareness of Road Safety in Kenya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000000"/>
          </a:solidFill>
        </p:spPr>
      </p:sp>
      <p:sp>
        <p:nvSpPr>
          <p:cNvPr id="8" name="AutoShape 8"/>
          <p:cNvSpPr/>
          <p:nvPr/>
        </p:nvSpPr>
        <p:spPr>
          <a:xfrm>
            <a:off x="16318439" y="0"/>
            <a:ext cx="87400" cy="2626180"/>
          </a:xfrm>
          <a:prstGeom prst="rect">
            <a:avLst/>
          </a:prstGeom>
          <a:solidFill>
            <a:srgbClr val="299740"/>
          </a:solidFill>
        </p:spPr>
      </p:sp>
      <p:pic>
        <p:nvPicPr>
          <p:cNvPr id="9" name="Picture 9"/>
          <p:cNvPicPr>
            <a:picLocks noChangeAspect="1"/>
          </p:cNvPicPr>
          <p:nvPr/>
        </p:nvPicPr>
        <p:blipFill>
          <a:blip r:embed="rId2"/>
          <a:srcRect l="7948" t="7366" b="4742"/>
          <a:stretch>
            <a:fillRect/>
          </a:stretch>
        </p:blipFill>
        <p:spPr>
          <a:xfrm>
            <a:off x="1028700" y="1758315"/>
            <a:ext cx="9824434" cy="8331306"/>
          </a:xfrm>
          <a:prstGeom prst="rect">
            <a:avLst/>
          </a:prstGeom>
        </p:spPr>
      </p:pic>
      <p:sp>
        <p:nvSpPr>
          <p:cNvPr id="10" name="TextBox 10"/>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1" name="TextBox 11"/>
          <p:cNvSpPr txBox="1"/>
          <p:nvPr/>
        </p:nvSpPr>
        <p:spPr>
          <a:xfrm>
            <a:off x="1028700" y="981075"/>
            <a:ext cx="11323840" cy="777240"/>
          </a:xfrm>
          <a:prstGeom prst="rect">
            <a:avLst/>
          </a:prstGeom>
        </p:spPr>
        <p:txBody>
          <a:bodyPr lIns="0" tIns="0" rIns="0" bIns="0" rtlCol="0" anchor="t">
            <a:spAutoFit/>
          </a:bodyPr>
          <a:lstStyle/>
          <a:p>
            <a:pPr>
              <a:lnSpc>
                <a:spcPts val="6240"/>
              </a:lnSpc>
              <a:spcBef>
                <a:spcPct val="0"/>
              </a:spcBef>
            </a:pPr>
            <a:r>
              <a:rPr lang="en-US" sz="4800" spc="-144">
                <a:solidFill>
                  <a:srgbClr val="000000"/>
                </a:solidFill>
                <a:latin typeface="HK Grotesk Bold"/>
              </a:rPr>
              <a:t>RTI's Statistics As At 26th September, 2022</a:t>
            </a:r>
          </a:p>
        </p:txBody>
      </p:sp>
      <p:sp>
        <p:nvSpPr>
          <p:cNvPr id="12" name="TextBox 12"/>
          <p:cNvSpPr txBox="1"/>
          <p:nvPr/>
        </p:nvSpPr>
        <p:spPr>
          <a:xfrm>
            <a:off x="10853134" y="3029316"/>
            <a:ext cx="4402118" cy="2920365"/>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Poppins Light"/>
              </a:rPr>
              <a:t>Approximately 6,500 seriously injured victims die in hospitals, which are not accounted for in the reports provided by National Police Service and the World Health Organization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000000"/>
          </a:solidFill>
        </p:spPr>
      </p:sp>
      <p:sp>
        <p:nvSpPr>
          <p:cNvPr id="8" name="AutoShape 8"/>
          <p:cNvSpPr/>
          <p:nvPr/>
        </p:nvSpPr>
        <p:spPr>
          <a:xfrm>
            <a:off x="16318439" y="0"/>
            <a:ext cx="87400" cy="2626180"/>
          </a:xfrm>
          <a:prstGeom prst="rect">
            <a:avLst/>
          </a:prstGeom>
          <a:solidFill>
            <a:srgbClr val="299740"/>
          </a:solidFill>
        </p:spPr>
      </p:sp>
      <p:pic>
        <p:nvPicPr>
          <p:cNvPr id="9" name="Picture 9"/>
          <p:cNvPicPr>
            <a:picLocks noChangeAspect="1"/>
          </p:cNvPicPr>
          <p:nvPr/>
        </p:nvPicPr>
        <p:blipFill>
          <a:blip r:embed="rId2"/>
          <a:srcRect l="5067" t="7501" r="4911" b="7901"/>
          <a:stretch>
            <a:fillRect/>
          </a:stretch>
        </p:blipFill>
        <p:spPr>
          <a:xfrm>
            <a:off x="354381" y="1758315"/>
            <a:ext cx="10612291" cy="8528685"/>
          </a:xfrm>
          <a:prstGeom prst="rect">
            <a:avLst/>
          </a:prstGeom>
        </p:spPr>
      </p:pic>
      <p:sp>
        <p:nvSpPr>
          <p:cNvPr id="10" name="TextBox 10"/>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1" name="TextBox 11"/>
          <p:cNvSpPr txBox="1"/>
          <p:nvPr/>
        </p:nvSpPr>
        <p:spPr>
          <a:xfrm>
            <a:off x="1028700" y="981075"/>
            <a:ext cx="11865265" cy="777240"/>
          </a:xfrm>
          <a:prstGeom prst="rect">
            <a:avLst/>
          </a:prstGeom>
        </p:spPr>
        <p:txBody>
          <a:bodyPr lIns="0" tIns="0" rIns="0" bIns="0" rtlCol="0" anchor="t">
            <a:spAutoFit/>
          </a:bodyPr>
          <a:lstStyle/>
          <a:p>
            <a:pPr>
              <a:lnSpc>
                <a:spcPts val="6240"/>
              </a:lnSpc>
              <a:spcBef>
                <a:spcPct val="0"/>
              </a:spcBef>
            </a:pPr>
            <a:r>
              <a:rPr lang="en-US" sz="4800" spc="-144">
                <a:solidFill>
                  <a:srgbClr val="000000"/>
                </a:solidFill>
                <a:latin typeface="HK Grotesk Bold"/>
              </a:rPr>
              <a:t>Statistics Of Deaths Arising From RTIs In 2022</a:t>
            </a:r>
          </a:p>
        </p:txBody>
      </p:sp>
      <p:sp>
        <p:nvSpPr>
          <p:cNvPr id="12" name="TextBox 12"/>
          <p:cNvSpPr txBox="1"/>
          <p:nvPr/>
        </p:nvSpPr>
        <p:spPr>
          <a:xfrm>
            <a:off x="11633422" y="7176135"/>
            <a:ext cx="3621830" cy="2082165"/>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Poppins Light"/>
              </a:rPr>
              <a:t>More than 75% of road traffic casualties are economically productive young adults.</a:t>
            </a:r>
          </a:p>
        </p:txBody>
      </p:sp>
      <p:sp>
        <p:nvSpPr>
          <p:cNvPr id="13" name="TextBox 13"/>
          <p:cNvSpPr txBox="1"/>
          <p:nvPr/>
        </p:nvSpPr>
        <p:spPr>
          <a:xfrm>
            <a:off x="11633422" y="3029316"/>
            <a:ext cx="3621830" cy="2920365"/>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Poppins Light"/>
              </a:rPr>
              <a:t>Kenya has recorded a total of 15,924 road accidents between 1st  January and 26th September 2022, the National Police Service has said.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000000"/>
          </a:solidFill>
        </p:spPr>
      </p:sp>
      <p:sp>
        <p:nvSpPr>
          <p:cNvPr id="8" name="AutoShape 8"/>
          <p:cNvSpPr/>
          <p:nvPr/>
        </p:nvSpPr>
        <p:spPr>
          <a:xfrm>
            <a:off x="16318439" y="0"/>
            <a:ext cx="87400" cy="2626180"/>
          </a:xfrm>
          <a:prstGeom prst="rect">
            <a:avLst/>
          </a:prstGeom>
          <a:solidFill>
            <a:srgbClr val="299740"/>
          </a:solidFill>
        </p:spPr>
      </p:sp>
      <p:sp>
        <p:nvSpPr>
          <p:cNvPr id="9" name="TextBox 9"/>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0" name="TextBox 10"/>
          <p:cNvSpPr txBox="1"/>
          <p:nvPr/>
        </p:nvSpPr>
        <p:spPr>
          <a:xfrm>
            <a:off x="812012" y="922565"/>
            <a:ext cx="15164163" cy="723900"/>
          </a:xfrm>
          <a:prstGeom prst="rect">
            <a:avLst/>
          </a:prstGeom>
        </p:spPr>
        <p:txBody>
          <a:bodyPr lIns="0" tIns="0" rIns="0" bIns="0" rtlCol="0" anchor="t">
            <a:spAutoFit/>
          </a:bodyPr>
          <a:lstStyle/>
          <a:p>
            <a:pPr algn="ctr">
              <a:lnSpc>
                <a:spcPts val="5760"/>
              </a:lnSpc>
            </a:pPr>
            <a:r>
              <a:rPr lang="en-US" sz="4800" spc="-144">
                <a:solidFill>
                  <a:srgbClr val="000000"/>
                </a:solidFill>
                <a:latin typeface="HK Grotesk Bold"/>
              </a:rPr>
              <a:t>Comparison between 2021 and 2022 RTIs Deaths in Kenya.</a:t>
            </a:r>
          </a:p>
        </p:txBody>
      </p:sp>
      <p:graphicFrame>
        <p:nvGraphicFramePr>
          <p:cNvPr id="11" name="Table 11"/>
          <p:cNvGraphicFramePr>
            <a:graphicFrameLocks noGrp="1"/>
          </p:cNvGraphicFramePr>
          <p:nvPr/>
        </p:nvGraphicFramePr>
        <p:xfrm>
          <a:off x="5157052" y="2438364"/>
          <a:ext cx="5736484" cy="6710346"/>
        </p:xfrm>
        <a:graphic>
          <a:graphicData uri="http://schemas.openxmlformats.org/drawingml/2006/table">
            <a:tbl>
              <a:tblPr/>
              <a:tblGrid>
                <a:gridCol w="1763763">
                  <a:extLst>
                    <a:ext uri="{9D8B030D-6E8A-4147-A177-3AD203B41FA5}">
                      <a16:colId xmlns:a16="http://schemas.microsoft.com/office/drawing/2014/main" val="20000"/>
                    </a:ext>
                  </a:extLst>
                </a:gridCol>
                <a:gridCol w="1324240">
                  <a:extLst>
                    <a:ext uri="{9D8B030D-6E8A-4147-A177-3AD203B41FA5}">
                      <a16:colId xmlns:a16="http://schemas.microsoft.com/office/drawing/2014/main" val="20001"/>
                    </a:ext>
                  </a:extLst>
                </a:gridCol>
                <a:gridCol w="1324240">
                  <a:extLst>
                    <a:ext uri="{9D8B030D-6E8A-4147-A177-3AD203B41FA5}">
                      <a16:colId xmlns:a16="http://schemas.microsoft.com/office/drawing/2014/main" val="20002"/>
                    </a:ext>
                  </a:extLst>
                </a:gridCol>
                <a:gridCol w="1324240">
                  <a:extLst>
                    <a:ext uri="{9D8B030D-6E8A-4147-A177-3AD203B41FA5}">
                      <a16:colId xmlns:a16="http://schemas.microsoft.com/office/drawing/2014/main" val="20003"/>
                    </a:ext>
                  </a:extLst>
                </a:gridCol>
              </a:tblGrid>
              <a:tr h="899021">
                <a:tc>
                  <a:txBody>
                    <a:bodyPr/>
                    <a:lstStyle/>
                    <a:p>
                      <a:pPr algn="l">
                        <a:defRPr/>
                      </a:pPr>
                      <a:r>
                        <a:rPr lang="en-US" sz="937">
                          <a:solidFill>
                            <a:srgbClr val="000000"/>
                          </a:solidFill>
                          <a:latin typeface="Poppins Light Bold"/>
                        </a:rPr>
                        <a:t> </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solidFill>
                      <a:srgbClr val="299740"/>
                    </a:solidFill>
                  </a:tcPr>
                </a:tc>
                <a:tc>
                  <a:txBody>
                    <a:bodyPr/>
                    <a:lstStyle/>
                    <a:p>
                      <a:pPr algn="l">
                        <a:defRPr/>
                      </a:pPr>
                      <a:r>
                        <a:rPr lang="en-US" sz="3020">
                          <a:solidFill>
                            <a:srgbClr val="000000"/>
                          </a:solidFill>
                          <a:latin typeface="Poppins Light Bold"/>
                        </a:rPr>
                        <a:t>2022</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solidFill>
                      <a:srgbClr val="299740"/>
                    </a:solidFill>
                  </a:tcPr>
                </a:tc>
                <a:tc>
                  <a:txBody>
                    <a:bodyPr/>
                    <a:lstStyle/>
                    <a:p>
                      <a:pPr algn="l">
                        <a:defRPr/>
                      </a:pPr>
                      <a:r>
                        <a:rPr lang="en-US" sz="3020">
                          <a:solidFill>
                            <a:srgbClr val="000000"/>
                          </a:solidFill>
                          <a:latin typeface="Poppins Light Bold"/>
                        </a:rPr>
                        <a:t>2021</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solidFill>
                      <a:srgbClr val="299740"/>
                    </a:solidFill>
                  </a:tcPr>
                </a:tc>
                <a:tc>
                  <a:txBody>
                    <a:bodyPr/>
                    <a:lstStyle/>
                    <a:p>
                      <a:pPr algn="l">
                        <a:defRPr/>
                      </a:pPr>
                      <a:r>
                        <a:rPr lang="en-US" sz="3020">
                          <a:solidFill>
                            <a:srgbClr val="000000"/>
                          </a:solidFill>
                          <a:latin typeface="Poppins Light Bold"/>
                        </a:rPr>
                        <a:t>% VAR</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solidFill>
                      <a:srgbClr val="299740"/>
                    </a:solidFill>
                  </a:tcPr>
                </a:tc>
                <a:extLst>
                  <a:ext uri="{0D108BD9-81ED-4DB2-BD59-A6C34878D82A}">
                    <a16:rowId xmlns:a16="http://schemas.microsoft.com/office/drawing/2014/main" val="10000"/>
                  </a:ext>
                </a:extLst>
              </a:tr>
              <a:tr h="672388">
                <a:tc>
                  <a:txBody>
                    <a:bodyPr/>
                    <a:lstStyle/>
                    <a:p>
                      <a:pPr algn="l">
                        <a:defRPr/>
                      </a:pPr>
                      <a:r>
                        <a:rPr lang="en-US" sz="1979">
                          <a:solidFill>
                            <a:srgbClr val="000000"/>
                          </a:solidFill>
                          <a:latin typeface="Poppins Light"/>
                        </a:rPr>
                        <a:t>Pedestrians</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1269</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1144</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10.93</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06513">
                <a:tc>
                  <a:txBody>
                    <a:bodyPr/>
                    <a:lstStyle/>
                    <a:p>
                      <a:pPr algn="l">
                        <a:defRPr/>
                      </a:pPr>
                      <a:r>
                        <a:rPr lang="en-US" sz="1979">
                          <a:solidFill>
                            <a:srgbClr val="000000"/>
                          </a:solidFill>
                          <a:latin typeface="Poppins Light"/>
                        </a:rPr>
                        <a:t>Motor Cyclists</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941</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912</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3.18</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72388">
                <a:tc>
                  <a:txBody>
                    <a:bodyPr/>
                    <a:lstStyle/>
                    <a:p>
                      <a:pPr algn="l">
                        <a:defRPr/>
                      </a:pPr>
                      <a:r>
                        <a:rPr lang="en-US" sz="1979">
                          <a:solidFill>
                            <a:srgbClr val="000000"/>
                          </a:solidFill>
                          <a:latin typeface="Poppins Light"/>
                        </a:rPr>
                        <a:t>Passengers</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634</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527</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20.3</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72388">
                <a:tc>
                  <a:txBody>
                    <a:bodyPr/>
                    <a:lstStyle/>
                    <a:p>
                      <a:pPr algn="l">
                        <a:defRPr/>
                      </a:pPr>
                      <a:r>
                        <a:rPr lang="en-US" sz="1979">
                          <a:solidFill>
                            <a:srgbClr val="000000"/>
                          </a:solidFill>
                          <a:latin typeface="Poppins Light"/>
                        </a:rPr>
                        <a:t>Drivers</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324</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314</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3.185</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06513">
                <a:tc>
                  <a:txBody>
                    <a:bodyPr/>
                    <a:lstStyle/>
                    <a:p>
                      <a:pPr algn="l">
                        <a:defRPr/>
                      </a:pPr>
                      <a:r>
                        <a:rPr lang="en-US" sz="1979">
                          <a:solidFill>
                            <a:srgbClr val="000000"/>
                          </a:solidFill>
                          <a:latin typeface="Poppins Light"/>
                        </a:rPr>
                        <a:t>Pillion Passengers</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324</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326</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-0.613</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06513">
                <a:tc>
                  <a:txBody>
                    <a:bodyPr/>
                    <a:lstStyle/>
                    <a:p>
                      <a:pPr algn="l">
                        <a:defRPr/>
                      </a:pPr>
                      <a:r>
                        <a:rPr lang="en-US" sz="1979">
                          <a:solidFill>
                            <a:srgbClr val="000000"/>
                          </a:solidFill>
                          <a:latin typeface="Poppins Light"/>
                        </a:rPr>
                        <a:t>Pedal Cyclists</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49</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63</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tc>
                  <a:txBody>
                    <a:bodyPr/>
                    <a:lstStyle/>
                    <a:p>
                      <a:pPr algn="l">
                        <a:defRPr/>
                      </a:pPr>
                      <a:r>
                        <a:rPr lang="en-US" sz="1979">
                          <a:solidFill>
                            <a:srgbClr val="000000"/>
                          </a:solidFill>
                          <a:latin typeface="Poppins Light"/>
                        </a:rPr>
                        <a:t>-22.22</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74624">
                <a:tc>
                  <a:txBody>
                    <a:bodyPr/>
                    <a:lstStyle/>
                    <a:p>
                      <a:pPr algn="l">
                        <a:defRPr/>
                      </a:pPr>
                      <a:r>
                        <a:rPr lang="en-US" sz="2452">
                          <a:solidFill>
                            <a:srgbClr val="299740"/>
                          </a:solidFill>
                          <a:latin typeface="Poppins Light Bold"/>
                        </a:rPr>
                        <a:t>TOTAL</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2452">
                          <a:solidFill>
                            <a:srgbClr val="299740"/>
                          </a:solidFill>
                          <a:latin typeface="Poppins Light Bold"/>
                        </a:rPr>
                        <a:t>3451</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2452">
                          <a:solidFill>
                            <a:srgbClr val="299740"/>
                          </a:solidFill>
                          <a:latin typeface="Poppins Light Bold"/>
                        </a:rPr>
                        <a:t>3286</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2452">
                          <a:solidFill>
                            <a:srgbClr val="299740"/>
                          </a:solidFill>
                          <a:latin typeface="Poppins Light Bold"/>
                        </a:rPr>
                        <a:t>7.8</a:t>
                      </a:r>
                      <a:endParaRPr lang="en-US" sz="1100"/>
                    </a:p>
                  </a:txBody>
                  <a:tcPr>
                    <a:lnL w="21135" cap="flat" cmpd="sng" algn="ctr">
                      <a:solidFill>
                        <a:srgbClr val="000000"/>
                      </a:solidFill>
                      <a:prstDash val="solid"/>
                      <a:round/>
                      <a:headEnd type="none" w="med" len="med"/>
                      <a:tailEnd type="none" w="med" len="med"/>
                    </a:lnL>
                    <a:lnR w="21135" cap="flat" cmpd="sng" algn="ctr">
                      <a:solidFill>
                        <a:srgbClr val="000000"/>
                      </a:solidFill>
                      <a:prstDash val="solid"/>
                      <a:round/>
                      <a:headEnd type="none" w="med" len="med"/>
                      <a:tailEnd type="none" w="med" len="med"/>
                    </a:lnR>
                    <a:lnT w="21135" cap="flat" cmpd="sng" algn="ctr">
                      <a:solidFill>
                        <a:srgbClr val="000000"/>
                      </a:solidFill>
                      <a:prstDash val="solid"/>
                      <a:round/>
                      <a:headEnd type="none" w="med" len="med"/>
                      <a:tailEnd type="none" w="med" len="med"/>
                    </a:lnT>
                    <a:lnB w="21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grpSp>
        <p:nvGrpSpPr>
          <p:cNvPr id="9" name="Group 9"/>
          <p:cNvGrpSpPr/>
          <p:nvPr/>
        </p:nvGrpSpPr>
        <p:grpSpPr>
          <a:xfrm>
            <a:off x="0" y="0"/>
            <a:ext cx="9144000" cy="10287000"/>
            <a:chOff x="0" y="0"/>
            <a:chExt cx="3093156" cy="3479800"/>
          </a:xfrm>
        </p:grpSpPr>
        <p:sp>
          <p:nvSpPr>
            <p:cNvPr id="10" name="Freeform 10"/>
            <p:cNvSpPr/>
            <p:nvPr/>
          </p:nvSpPr>
          <p:spPr>
            <a:xfrm>
              <a:off x="0" y="0"/>
              <a:ext cx="3093156" cy="3479800"/>
            </a:xfrm>
            <a:custGeom>
              <a:avLst/>
              <a:gdLst/>
              <a:ahLst/>
              <a:cxnLst/>
              <a:rect l="l" t="t" r="r" b="b"/>
              <a:pathLst>
                <a:path w="3093156" h="3479800">
                  <a:moveTo>
                    <a:pt x="0" y="0"/>
                  </a:moveTo>
                  <a:lnTo>
                    <a:pt x="3093156" y="0"/>
                  </a:lnTo>
                  <a:lnTo>
                    <a:pt x="3093156" y="3479800"/>
                  </a:lnTo>
                  <a:lnTo>
                    <a:pt x="0" y="3479800"/>
                  </a:lnTo>
                  <a:close/>
                </a:path>
              </a:pathLst>
            </a:custGeom>
            <a:solidFill>
              <a:srgbClr val="299740"/>
            </a:solidFill>
          </p:spPr>
        </p:sp>
      </p:grpSp>
      <p:pic>
        <p:nvPicPr>
          <p:cNvPr id="11" name="Picture 11"/>
          <p:cNvPicPr>
            <a:picLocks noChangeAspect="1"/>
          </p:cNvPicPr>
          <p:nvPr/>
        </p:nvPicPr>
        <p:blipFill>
          <a:blip r:embed="rId2"/>
          <a:srcRect t="156" b="156"/>
          <a:stretch>
            <a:fillRect/>
          </a:stretch>
        </p:blipFill>
        <p:spPr>
          <a:xfrm>
            <a:off x="0" y="5159550"/>
            <a:ext cx="9144041" cy="5127450"/>
          </a:xfrm>
          <a:prstGeom prst="rect">
            <a:avLst/>
          </a:prstGeom>
        </p:spPr>
      </p:pic>
      <p:sp>
        <p:nvSpPr>
          <p:cNvPr id="12" name="TextBox 12"/>
          <p:cNvSpPr txBox="1"/>
          <p:nvPr/>
        </p:nvSpPr>
        <p:spPr>
          <a:xfrm rot="5400000">
            <a:off x="15518459" y="2692871"/>
            <a:ext cx="3638032" cy="309690"/>
          </a:xfrm>
          <a:prstGeom prst="rect">
            <a:avLst/>
          </a:prstGeom>
        </p:spPr>
        <p:txBody>
          <a:bodyPr lIns="0" tIns="0" rIns="0" bIns="0" rtlCol="0" anchor="t">
            <a:spAutoFit/>
          </a:bodyPr>
          <a:lstStyle/>
          <a:p>
            <a:pPr algn="l">
              <a:lnSpc>
                <a:spcPts val="2520"/>
              </a:lnSpc>
              <a:spcBef>
                <a:spcPct val="0"/>
              </a:spcBef>
            </a:pPr>
            <a:r>
              <a:rPr lang="en-US" sz="1800">
                <a:solidFill>
                  <a:srgbClr val="100A40"/>
                </a:solidFill>
                <a:latin typeface="HK Grotesk Light"/>
              </a:rPr>
              <a:t>Road Safety Awareness</a:t>
            </a:r>
          </a:p>
        </p:txBody>
      </p:sp>
      <p:sp>
        <p:nvSpPr>
          <p:cNvPr id="13" name="TextBox 13"/>
          <p:cNvSpPr txBox="1"/>
          <p:nvPr/>
        </p:nvSpPr>
        <p:spPr>
          <a:xfrm>
            <a:off x="1028700" y="1221857"/>
            <a:ext cx="5023120" cy="422275"/>
          </a:xfrm>
          <a:prstGeom prst="rect">
            <a:avLst/>
          </a:prstGeom>
        </p:spPr>
        <p:txBody>
          <a:bodyPr lIns="0" tIns="0" rIns="0" bIns="0" rtlCol="0" anchor="t">
            <a:spAutoFit/>
          </a:bodyPr>
          <a:lstStyle/>
          <a:p>
            <a:pPr>
              <a:lnSpc>
                <a:spcPts val="3499"/>
              </a:lnSpc>
              <a:spcBef>
                <a:spcPct val="0"/>
              </a:spcBef>
            </a:pPr>
            <a:r>
              <a:rPr lang="en-US" sz="2499">
                <a:solidFill>
                  <a:srgbClr val="ECBE47"/>
                </a:solidFill>
                <a:latin typeface="HK Grotesk Bold"/>
              </a:rPr>
              <a:t>PART 3</a:t>
            </a:r>
          </a:p>
        </p:txBody>
      </p:sp>
      <p:sp>
        <p:nvSpPr>
          <p:cNvPr id="14" name="TextBox 14"/>
          <p:cNvSpPr txBox="1"/>
          <p:nvPr/>
        </p:nvSpPr>
        <p:spPr>
          <a:xfrm>
            <a:off x="1028700" y="1729857"/>
            <a:ext cx="6601354" cy="2936875"/>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MAJOR CAUSES OF RTIS IN KENYA</a:t>
            </a:r>
          </a:p>
        </p:txBody>
      </p:sp>
      <p:sp>
        <p:nvSpPr>
          <p:cNvPr id="15" name="TextBox 15"/>
          <p:cNvSpPr txBox="1"/>
          <p:nvPr/>
        </p:nvSpPr>
        <p:spPr>
          <a:xfrm>
            <a:off x="9876420" y="4560222"/>
            <a:ext cx="5747740"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Over Speeding</a:t>
            </a:r>
          </a:p>
        </p:txBody>
      </p:sp>
      <p:sp>
        <p:nvSpPr>
          <p:cNvPr id="16" name="TextBox 16"/>
          <p:cNvSpPr txBox="1"/>
          <p:nvPr/>
        </p:nvSpPr>
        <p:spPr>
          <a:xfrm>
            <a:off x="9876420" y="5408445"/>
            <a:ext cx="5747740"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Driver Fatigue</a:t>
            </a:r>
          </a:p>
        </p:txBody>
      </p:sp>
      <p:sp>
        <p:nvSpPr>
          <p:cNvPr id="17" name="TextBox 17"/>
          <p:cNvSpPr txBox="1"/>
          <p:nvPr/>
        </p:nvSpPr>
        <p:spPr>
          <a:xfrm>
            <a:off x="9876420" y="6258569"/>
            <a:ext cx="5720211"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Drunk Driving</a:t>
            </a:r>
          </a:p>
        </p:txBody>
      </p:sp>
      <p:sp>
        <p:nvSpPr>
          <p:cNvPr id="18" name="TextBox 18"/>
          <p:cNvSpPr txBox="1"/>
          <p:nvPr/>
        </p:nvSpPr>
        <p:spPr>
          <a:xfrm>
            <a:off x="9876420" y="7108538"/>
            <a:ext cx="5720211"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Not using seat belts</a:t>
            </a:r>
          </a:p>
        </p:txBody>
      </p:sp>
      <p:sp>
        <p:nvSpPr>
          <p:cNvPr id="19" name="TextBox 19"/>
          <p:cNvSpPr txBox="1"/>
          <p:nvPr/>
        </p:nvSpPr>
        <p:spPr>
          <a:xfrm>
            <a:off x="9876420" y="7957820"/>
            <a:ext cx="5720211"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Poor Road Infrastructure</a:t>
            </a:r>
          </a:p>
        </p:txBody>
      </p:sp>
      <p:sp>
        <p:nvSpPr>
          <p:cNvPr id="20" name="TextBox 20"/>
          <p:cNvSpPr txBox="1"/>
          <p:nvPr/>
        </p:nvSpPr>
        <p:spPr>
          <a:xfrm>
            <a:off x="9876420" y="8808085"/>
            <a:ext cx="5720211"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Unroad worthy vehicles</a:t>
            </a:r>
          </a:p>
        </p:txBody>
      </p:sp>
      <p:sp>
        <p:nvSpPr>
          <p:cNvPr id="21" name="TextBox 21"/>
          <p:cNvSpPr txBox="1"/>
          <p:nvPr/>
        </p:nvSpPr>
        <p:spPr>
          <a:xfrm>
            <a:off x="9876818" y="3709957"/>
            <a:ext cx="5747740"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Faulty Speed Limiters</a:t>
            </a:r>
          </a:p>
        </p:txBody>
      </p:sp>
      <p:sp>
        <p:nvSpPr>
          <p:cNvPr id="22" name="TextBox 22"/>
          <p:cNvSpPr txBox="1"/>
          <p:nvPr/>
        </p:nvSpPr>
        <p:spPr>
          <a:xfrm>
            <a:off x="9876420" y="2859692"/>
            <a:ext cx="5747740"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Unqualified drivers</a:t>
            </a:r>
          </a:p>
        </p:txBody>
      </p:sp>
      <p:sp>
        <p:nvSpPr>
          <p:cNvPr id="23" name="TextBox 23"/>
          <p:cNvSpPr txBox="1"/>
          <p:nvPr/>
        </p:nvSpPr>
        <p:spPr>
          <a:xfrm>
            <a:off x="9876818" y="2009427"/>
            <a:ext cx="5747740"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Corruption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grpSp>
        <p:nvGrpSpPr>
          <p:cNvPr id="9" name="Group 9"/>
          <p:cNvGrpSpPr/>
          <p:nvPr/>
        </p:nvGrpSpPr>
        <p:grpSpPr>
          <a:xfrm>
            <a:off x="0" y="0"/>
            <a:ext cx="9144000" cy="10287000"/>
            <a:chOff x="0" y="0"/>
            <a:chExt cx="3093156" cy="3479800"/>
          </a:xfrm>
        </p:grpSpPr>
        <p:sp>
          <p:nvSpPr>
            <p:cNvPr id="10" name="Freeform 10"/>
            <p:cNvSpPr/>
            <p:nvPr/>
          </p:nvSpPr>
          <p:spPr>
            <a:xfrm>
              <a:off x="0" y="0"/>
              <a:ext cx="3093156" cy="3479800"/>
            </a:xfrm>
            <a:custGeom>
              <a:avLst/>
              <a:gdLst/>
              <a:ahLst/>
              <a:cxnLst/>
              <a:rect l="l" t="t" r="r" b="b"/>
              <a:pathLst>
                <a:path w="3093156" h="3479800">
                  <a:moveTo>
                    <a:pt x="0" y="0"/>
                  </a:moveTo>
                  <a:lnTo>
                    <a:pt x="3093156" y="0"/>
                  </a:lnTo>
                  <a:lnTo>
                    <a:pt x="3093156" y="3479800"/>
                  </a:lnTo>
                  <a:lnTo>
                    <a:pt x="0" y="3479800"/>
                  </a:lnTo>
                  <a:close/>
                </a:path>
              </a:pathLst>
            </a:custGeom>
            <a:solidFill>
              <a:srgbClr val="299740"/>
            </a:solidFill>
          </p:spPr>
        </p:sp>
      </p:grpSp>
      <p:pic>
        <p:nvPicPr>
          <p:cNvPr id="11" name="Picture 11"/>
          <p:cNvPicPr>
            <a:picLocks noChangeAspect="1"/>
          </p:cNvPicPr>
          <p:nvPr/>
        </p:nvPicPr>
        <p:blipFill>
          <a:blip r:embed="rId2"/>
          <a:srcRect t="602" r="300" b="602"/>
          <a:stretch>
            <a:fillRect/>
          </a:stretch>
        </p:blipFill>
        <p:spPr>
          <a:xfrm>
            <a:off x="0" y="5209170"/>
            <a:ext cx="9144000" cy="5096880"/>
          </a:xfrm>
          <a:prstGeom prst="rect">
            <a:avLst/>
          </a:prstGeom>
        </p:spPr>
      </p:pic>
      <p:sp>
        <p:nvSpPr>
          <p:cNvPr id="12" name="TextBox 12"/>
          <p:cNvSpPr txBox="1"/>
          <p:nvPr/>
        </p:nvSpPr>
        <p:spPr>
          <a:xfrm rot="5400000">
            <a:off x="15518459" y="2692871"/>
            <a:ext cx="3638032" cy="309690"/>
          </a:xfrm>
          <a:prstGeom prst="rect">
            <a:avLst/>
          </a:prstGeom>
        </p:spPr>
        <p:txBody>
          <a:bodyPr lIns="0" tIns="0" rIns="0" bIns="0" rtlCol="0" anchor="t">
            <a:spAutoFit/>
          </a:bodyPr>
          <a:lstStyle/>
          <a:p>
            <a:pPr algn="l">
              <a:lnSpc>
                <a:spcPts val="2520"/>
              </a:lnSpc>
              <a:spcBef>
                <a:spcPct val="0"/>
              </a:spcBef>
            </a:pPr>
            <a:r>
              <a:rPr lang="en-US" sz="1800">
                <a:solidFill>
                  <a:srgbClr val="100A40"/>
                </a:solidFill>
                <a:latin typeface="HK Grotesk Light"/>
              </a:rPr>
              <a:t>Road Safety Awareness</a:t>
            </a:r>
          </a:p>
        </p:txBody>
      </p:sp>
      <p:sp>
        <p:nvSpPr>
          <p:cNvPr id="13" name="TextBox 13"/>
          <p:cNvSpPr txBox="1"/>
          <p:nvPr/>
        </p:nvSpPr>
        <p:spPr>
          <a:xfrm>
            <a:off x="1028700" y="1255940"/>
            <a:ext cx="5023120" cy="422275"/>
          </a:xfrm>
          <a:prstGeom prst="rect">
            <a:avLst/>
          </a:prstGeom>
        </p:spPr>
        <p:txBody>
          <a:bodyPr lIns="0" tIns="0" rIns="0" bIns="0" rtlCol="0" anchor="t">
            <a:spAutoFit/>
          </a:bodyPr>
          <a:lstStyle/>
          <a:p>
            <a:pPr>
              <a:lnSpc>
                <a:spcPts val="3499"/>
              </a:lnSpc>
              <a:spcBef>
                <a:spcPct val="0"/>
              </a:spcBef>
            </a:pPr>
            <a:r>
              <a:rPr lang="en-US" sz="2499">
                <a:solidFill>
                  <a:srgbClr val="ECBE47"/>
                </a:solidFill>
                <a:latin typeface="HK Grotesk Bold"/>
              </a:rPr>
              <a:t>CONT.</a:t>
            </a:r>
          </a:p>
        </p:txBody>
      </p:sp>
      <p:sp>
        <p:nvSpPr>
          <p:cNvPr id="14" name="TextBox 14"/>
          <p:cNvSpPr txBox="1"/>
          <p:nvPr/>
        </p:nvSpPr>
        <p:spPr>
          <a:xfrm>
            <a:off x="1028700" y="1777482"/>
            <a:ext cx="6601354" cy="2936875"/>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MAJOR CAUSES OF RTIS IN KENYA</a:t>
            </a:r>
          </a:p>
        </p:txBody>
      </p:sp>
      <p:sp>
        <p:nvSpPr>
          <p:cNvPr id="15" name="TextBox 15"/>
          <p:cNvSpPr txBox="1"/>
          <p:nvPr/>
        </p:nvSpPr>
        <p:spPr>
          <a:xfrm>
            <a:off x="9876420" y="2663825"/>
            <a:ext cx="5747740" cy="9074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Crossing of roads by pedestrians at undesignated places</a:t>
            </a:r>
          </a:p>
        </p:txBody>
      </p:sp>
      <p:sp>
        <p:nvSpPr>
          <p:cNvPr id="16" name="TextBox 16"/>
          <p:cNvSpPr txBox="1"/>
          <p:nvPr/>
        </p:nvSpPr>
        <p:spPr>
          <a:xfrm>
            <a:off x="9876420" y="3971290"/>
            <a:ext cx="5747740" cy="9074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Overloading goods and excess passengers </a:t>
            </a:r>
          </a:p>
        </p:txBody>
      </p:sp>
      <p:sp>
        <p:nvSpPr>
          <p:cNvPr id="17" name="TextBox 17"/>
          <p:cNvSpPr txBox="1"/>
          <p:nvPr/>
        </p:nvSpPr>
        <p:spPr>
          <a:xfrm>
            <a:off x="9876420" y="5278755"/>
            <a:ext cx="5720211" cy="4502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Failure to observe traffic rules.</a:t>
            </a:r>
          </a:p>
        </p:txBody>
      </p:sp>
      <p:sp>
        <p:nvSpPr>
          <p:cNvPr id="18" name="TextBox 18"/>
          <p:cNvSpPr txBox="1"/>
          <p:nvPr/>
        </p:nvSpPr>
        <p:spPr>
          <a:xfrm>
            <a:off x="9876420" y="6129020"/>
            <a:ext cx="5720211" cy="18218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Boda boda ignoring traffic rules, including failure to wear reflective jackets to boost visibility and speeding.</a:t>
            </a:r>
          </a:p>
        </p:txBody>
      </p:sp>
      <p:sp>
        <p:nvSpPr>
          <p:cNvPr id="19" name="TextBox 19"/>
          <p:cNvSpPr txBox="1"/>
          <p:nvPr/>
        </p:nvSpPr>
        <p:spPr>
          <a:xfrm>
            <a:off x="9876420" y="8350885"/>
            <a:ext cx="5720211" cy="9074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Exceeding limits and late night travels</a:t>
            </a:r>
          </a:p>
        </p:txBody>
      </p:sp>
      <p:sp>
        <p:nvSpPr>
          <p:cNvPr id="20" name="TextBox 20"/>
          <p:cNvSpPr txBox="1"/>
          <p:nvPr/>
        </p:nvSpPr>
        <p:spPr>
          <a:xfrm>
            <a:off x="9876420" y="1356360"/>
            <a:ext cx="5939858" cy="907415"/>
          </a:xfrm>
          <a:prstGeom prst="rect">
            <a:avLst/>
          </a:prstGeom>
        </p:spPr>
        <p:txBody>
          <a:bodyPr lIns="0" tIns="0" rIns="0" bIns="0" rtlCol="0" anchor="t">
            <a:spAutoFit/>
          </a:bodyPr>
          <a:lstStyle/>
          <a:p>
            <a:pPr marL="604520" lvl="1" indent="-302260">
              <a:lnSpc>
                <a:spcPts val="3640"/>
              </a:lnSpc>
              <a:buFont typeface="Arial"/>
              <a:buChar char="•"/>
            </a:pPr>
            <a:r>
              <a:rPr lang="en-US" sz="2800">
                <a:solidFill>
                  <a:srgbClr val="000000"/>
                </a:solidFill>
                <a:latin typeface="HK Grotesk Light"/>
              </a:rPr>
              <a:t>Poor response time by ambulances when accidents occur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sp>
        <p:nvSpPr>
          <p:cNvPr id="9" name="TextBox 9"/>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0" name="TextBox 10"/>
          <p:cNvSpPr txBox="1"/>
          <p:nvPr/>
        </p:nvSpPr>
        <p:spPr>
          <a:xfrm>
            <a:off x="1028700" y="4813300"/>
            <a:ext cx="5685587" cy="4549775"/>
          </a:xfrm>
          <a:prstGeom prst="rect">
            <a:avLst/>
          </a:prstGeom>
        </p:spPr>
        <p:txBody>
          <a:bodyPr lIns="0" tIns="0" rIns="0" bIns="0" rtlCol="0" anchor="t">
            <a:spAutoFit/>
          </a:bodyPr>
          <a:lstStyle/>
          <a:p>
            <a:pPr>
              <a:lnSpc>
                <a:spcPts val="7150"/>
              </a:lnSpc>
            </a:pPr>
            <a:r>
              <a:rPr lang="en-US" sz="6500">
                <a:solidFill>
                  <a:srgbClr val="299740"/>
                </a:solidFill>
                <a:latin typeface="HK Grotesk Bold Bold"/>
              </a:rPr>
              <a:t>BURDEN OF ROAD TRAFFIC CRASHES AND INJURIES</a:t>
            </a:r>
          </a:p>
        </p:txBody>
      </p:sp>
      <p:sp>
        <p:nvSpPr>
          <p:cNvPr id="11" name="TextBox 11"/>
          <p:cNvSpPr txBox="1"/>
          <p:nvPr/>
        </p:nvSpPr>
        <p:spPr>
          <a:xfrm>
            <a:off x="7170842" y="1315720"/>
            <a:ext cx="8010269" cy="7999730"/>
          </a:xfrm>
          <a:prstGeom prst="rect">
            <a:avLst/>
          </a:prstGeom>
        </p:spPr>
        <p:txBody>
          <a:bodyPr lIns="0" tIns="0" rIns="0" bIns="0" rtlCol="0" anchor="t">
            <a:spAutoFit/>
          </a:bodyPr>
          <a:lstStyle/>
          <a:p>
            <a:pPr marL="496571" lvl="1" indent="-248285">
              <a:lnSpc>
                <a:spcPts val="3220"/>
              </a:lnSpc>
              <a:buFont typeface="Arial"/>
              <a:buChar char="•"/>
            </a:pPr>
            <a:r>
              <a:rPr lang="en-US" sz="2300">
                <a:solidFill>
                  <a:srgbClr val="100A40"/>
                </a:solidFill>
                <a:latin typeface="HK Grotesk Light"/>
              </a:rPr>
              <a:t>In Kenya, about 3,000 road deaths occur annually and cost the country up to Kshs.300 Billion (about 5% of GDP). Statistics from the Department of Civil Registration show that about 6,500 persons die because of road traffic injuries every year and many more are injured. </a:t>
            </a:r>
          </a:p>
          <a:p>
            <a:pPr>
              <a:lnSpc>
                <a:spcPts val="3220"/>
              </a:lnSpc>
            </a:pPr>
            <a:endParaRPr lang="en-US" sz="2300">
              <a:solidFill>
                <a:srgbClr val="100A40"/>
              </a:solidFill>
              <a:latin typeface="HK Grotesk Light"/>
            </a:endParaRPr>
          </a:p>
          <a:p>
            <a:pPr marL="496571" lvl="1" indent="-248285">
              <a:lnSpc>
                <a:spcPts val="3220"/>
              </a:lnSpc>
              <a:buFont typeface="Arial"/>
              <a:buChar char="•"/>
            </a:pPr>
            <a:r>
              <a:rPr lang="en-US" sz="2300">
                <a:solidFill>
                  <a:srgbClr val="100A40"/>
                </a:solidFill>
                <a:latin typeface="HK Grotesk Light"/>
              </a:rPr>
              <a:t>Most families lose their breadwinners leaving them more vulnerable and poor.</a:t>
            </a:r>
          </a:p>
          <a:p>
            <a:pPr>
              <a:lnSpc>
                <a:spcPts val="3220"/>
              </a:lnSpc>
            </a:pPr>
            <a:endParaRPr lang="en-US" sz="2300">
              <a:solidFill>
                <a:srgbClr val="100A40"/>
              </a:solidFill>
              <a:latin typeface="HK Grotesk Light"/>
            </a:endParaRPr>
          </a:p>
          <a:p>
            <a:pPr marL="496571" lvl="1" indent="-248285">
              <a:lnSpc>
                <a:spcPts val="3220"/>
              </a:lnSpc>
              <a:buFont typeface="Arial"/>
              <a:buChar char="•"/>
            </a:pPr>
            <a:r>
              <a:rPr lang="en-US" sz="2300">
                <a:solidFill>
                  <a:srgbClr val="100A40"/>
                </a:solidFill>
                <a:latin typeface="HK Grotesk Light"/>
              </a:rPr>
              <a:t>Long-time recoveries for those involved in road accidents.</a:t>
            </a:r>
          </a:p>
          <a:p>
            <a:pPr>
              <a:lnSpc>
                <a:spcPts val="3220"/>
              </a:lnSpc>
            </a:pPr>
            <a:endParaRPr lang="en-US" sz="2300">
              <a:solidFill>
                <a:srgbClr val="100A40"/>
              </a:solidFill>
              <a:latin typeface="HK Grotesk Light"/>
            </a:endParaRPr>
          </a:p>
          <a:p>
            <a:pPr marL="496571" lvl="1" indent="-248285">
              <a:lnSpc>
                <a:spcPts val="3220"/>
              </a:lnSpc>
              <a:buFont typeface="Arial"/>
              <a:buChar char="•"/>
            </a:pPr>
            <a:r>
              <a:rPr lang="en-US" sz="2300">
                <a:solidFill>
                  <a:srgbClr val="100A40"/>
                </a:solidFill>
                <a:latin typeface="HK Grotesk Light"/>
              </a:rPr>
              <a:t>In most cases, the victims become physically challenged which inhibits them from working in various sectors or losing their jobs entirely.</a:t>
            </a:r>
          </a:p>
          <a:p>
            <a:pPr>
              <a:lnSpc>
                <a:spcPts val="3220"/>
              </a:lnSpc>
            </a:pPr>
            <a:endParaRPr lang="en-US" sz="2300">
              <a:solidFill>
                <a:srgbClr val="100A40"/>
              </a:solidFill>
              <a:latin typeface="HK Grotesk Light"/>
            </a:endParaRPr>
          </a:p>
          <a:p>
            <a:pPr marL="496571" lvl="1" indent="-248285">
              <a:lnSpc>
                <a:spcPts val="3220"/>
              </a:lnSpc>
              <a:buFont typeface="Arial"/>
              <a:buChar char="•"/>
            </a:pPr>
            <a:r>
              <a:rPr lang="en-US" sz="2300">
                <a:solidFill>
                  <a:srgbClr val="100A40"/>
                </a:solidFill>
                <a:latin typeface="HK Grotesk Light"/>
              </a:rPr>
              <a:t>Major financial losses arising from hospital bills and property damages.</a:t>
            </a:r>
          </a:p>
          <a:p>
            <a:pPr>
              <a:lnSpc>
                <a:spcPts val="3220"/>
              </a:lnSpc>
            </a:pPr>
            <a:endParaRPr lang="en-US" sz="2300">
              <a:solidFill>
                <a:srgbClr val="100A40"/>
              </a:solidFill>
              <a:latin typeface="HK Grotesk Light"/>
            </a:endParaRPr>
          </a:p>
          <a:p>
            <a:pPr marL="496571" lvl="1" indent="-248285" algn="l">
              <a:lnSpc>
                <a:spcPts val="3220"/>
              </a:lnSpc>
              <a:buFont typeface="Arial"/>
              <a:buChar char="•"/>
            </a:pPr>
            <a:r>
              <a:rPr lang="en-US" sz="2300">
                <a:solidFill>
                  <a:srgbClr val="100A40"/>
                </a:solidFill>
                <a:latin typeface="HK Grotesk Light"/>
              </a:rPr>
              <a:t>Some survivors suffer from mental health issues such as PTSD (Post Traumatic Stress Disorder).</a:t>
            </a:r>
          </a:p>
        </p:txBody>
      </p:sp>
      <p:sp>
        <p:nvSpPr>
          <p:cNvPr id="12" name="TextBox 12"/>
          <p:cNvSpPr txBox="1"/>
          <p:nvPr/>
        </p:nvSpPr>
        <p:spPr>
          <a:xfrm>
            <a:off x="1028700" y="4309400"/>
            <a:ext cx="4965875" cy="406400"/>
          </a:xfrm>
          <a:prstGeom prst="rect">
            <a:avLst/>
          </a:prstGeom>
        </p:spPr>
        <p:txBody>
          <a:bodyPr lIns="0" tIns="0" rIns="0" bIns="0" rtlCol="0" anchor="t">
            <a:spAutoFit/>
          </a:bodyPr>
          <a:lstStyle/>
          <a:p>
            <a:pPr>
              <a:lnSpc>
                <a:spcPts val="3249"/>
              </a:lnSpc>
              <a:spcBef>
                <a:spcPct val="0"/>
              </a:spcBef>
            </a:pPr>
            <a:r>
              <a:rPr lang="en-US" sz="2499">
                <a:solidFill>
                  <a:srgbClr val="ECBE47"/>
                </a:solidFill>
                <a:latin typeface="HK Grotesk Bold"/>
              </a:rPr>
              <a:t>PART 4</a:t>
            </a:r>
          </a:p>
        </p:txBody>
      </p:sp>
      <p:pic>
        <p:nvPicPr>
          <p:cNvPr id="13" name="Picture 13"/>
          <p:cNvPicPr>
            <a:picLocks noChangeAspect="1"/>
          </p:cNvPicPr>
          <p:nvPr/>
        </p:nvPicPr>
        <p:blipFill>
          <a:blip r:embed="rId2"/>
          <a:srcRect/>
          <a:stretch>
            <a:fillRect/>
          </a:stretch>
        </p:blipFill>
        <p:spPr>
          <a:xfrm>
            <a:off x="1028700" y="1028700"/>
            <a:ext cx="1874562" cy="18745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722" r="6252"/>
          <a:stretch>
            <a:fillRect/>
          </a:stretch>
        </p:blipFill>
        <p:spPr>
          <a:xfrm>
            <a:off x="7843747" y="-28575"/>
            <a:ext cx="10444253" cy="10315575"/>
          </a:xfrm>
          <a:prstGeom prst="rect">
            <a:avLst/>
          </a:prstGeom>
        </p:spPr>
      </p:pic>
      <p:pic>
        <p:nvPicPr>
          <p:cNvPr id="3" name="Picture 3"/>
          <p:cNvPicPr>
            <a:picLocks noChangeAspect="1"/>
          </p:cNvPicPr>
          <p:nvPr/>
        </p:nvPicPr>
        <p:blipFill>
          <a:blip r:embed="rId3"/>
          <a:srcRect/>
          <a:stretch>
            <a:fillRect/>
          </a:stretch>
        </p:blipFill>
        <p:spPr>
          <a:xfrm>
            <a:off x="778305" y="1028700"/>
            <a:ext cx="1874562" cy="1874562"/>
          </a:xfrm>
          <a:prstGeom prst="rect">
            <a:avLst/>
          </a:prstGeom>
        </p:spPr>
      </p:pic>
      <p:sp>
        <p:nvSpPr>
          <p:cNvPr id="4" name="TextBox 4"/>
          <p:cNvSpPr txBox="1"/>
          <p:nvPr/>
        </p:nvSpPr>
        <p:spPr>
          <a:xfrm>
            <a:off x="609600" y="5373963"/>
            <a:ext cx="5023120" cy="422275"/>
          </a:xfrm>
          <a:prstGeom prst="rect">
            <a:avLst/>
          </a:prstGeom>
        </p:spPr>
        <p:txBody>
          <a:bodyPr lIns="0" tIns="0" rIns="0" bIns="0" rtlCol="0" anchor="t">
            <a:spAutoFit/>
          </a:bodyPr>
          <a:lstStyle/>
          <a:p>
            <a:pPr>
              <a:lnSpc>
                <a:spcPts val="3499"/>
              </a:lnSpc>
              <a:spcBef>
                <a:spcPct val="0"/>
              </a:spcBef>
            </a:pPr>
            <a:r>
              <a:rPr lang="en-US" sz="2499">
                <a:solidFill>
                  <a:srgbClr val="ECBE47"/>
                </a:solidFill>
                <a:latin typeface="HK Grotesk Bold"/>
              </a:rPr>
              <a:t>PART 5</a:t>
            </a:r>
          </a:p>
        </p:txBody>
      </p:sp>
      <p:sp>
        <p:nvSpPr>
          <p:cNvPr id="5" name="TextBox 5"/>
          <p:cNvSpPr txBox="1"/>
          <p:nvPr/>
        </p:nvSpPr>
        <p:spPr>
          <a:xfrm>
            <a:off x="619125" y="5880100"/>
            <a:ext cx="6887990" cy="3378200"/>
          </a:xfrm>
          <a:prstGeom prst="rect">
            <a:avLst/>
          </a:prstGeom>
        </p:spPr>
        <p:txBody>
          <a:bodyPr lIns="0" tIns="0" rIns="0" bIns="0" rtlCol="0" anchor="t">
            <a:spAutoFit/>
          </a:bodyPr>
          <a:lstStyle/>
          <a:p>
            <a:pPr>
              <a:lnSpc>
                <a:spcPts val="8800"/>
              </a:lnSpc>
            </a:pPr>
            <a:r>
              <a:rPr lang="en-US" sz="8000">
                <a:solidFill>
                  <a:srgbClr val="299740"/>
                </a:solidFill>
                <a:latin typeface="HK Grotesk Bold"/>
              </a:rPr>
              <a:t>ROAD SAFETY POLICIES &amp; PROCEDURES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pic>
        <p:nvPicPr>
          <p:cNvPr id="9" name="Picture 9"/>
          <p:cNvPicPr>
            <a:picLocks noChangeAspect="1"/>
          </p:cNvPicPr>
          <p:nvPr/>
        </p:nvPicPr>
        <p:blipFill>
          <a:blip r:embed="rId2"/>
          <a:srcRect/>
          <a:stretch>
            <a:fillRect/>
          </a:stretch>
        </p:blipFill>
        <p:spPr>
          <a:xfrm>
            <a:off x="1028700" y="1028700"/>
            <a:ext cx="1874562" cy="1874562"/>
          </a:xfrm>
          <a:prstGeom prst="rect">
            <a:avLst/>
          </a:prstGeom>
        </p:spPr>
      </p:pic>
      <p:sp>
        <p:nvSpPr>
          <p:cNvPr id="10" name="TextBox 10"/>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1" name="TextBox 11"/>
          <p:cNvSpPr txBox="1"/>
          <p:nvPr/>
        </p:nvSpPr>
        <p:spPr>
          <a:xfrm>
            <a:off x="1028700" y="4378325"/>
            <a:ext cx="4965875" cy="4879975"/>
          </a:xfrm>
          <a:prstGeom prst="rect">
            <a:avLst/>
          </a:prstGeom>
        </p:spPr>
        <p:txBody>
          <a:bodyPr lIns="0" tIns="0" rIns="0" bIns="0" rtlCol="0" anchor="t">
            <a:spAutoFit/>
          </a:bodyPr>
          <a:lstStyle/>
          <a:p>
            <a:pPr>
              <a:lnSpc>
                <a:spcPts val="7699"/>
              </a:lnSpc>
            </a:pPr>
            <a:r>
              <a:rPr lang="en-US" sz="6999">
                <a:solidFill>
                  <a:srgbClr val="299740"/>
                </a:solidFill>
                <a:latin typeface="HK Grotesk Bold"/>
              </a:rPr>
              <a:t>Why Do We Need Road Safety Policies &amp; Guidelines?</a:t>
            </a:r>
          </a:p>
        </p:txBody>
      </p:sp>
      <p:sp>
        <p:nvSpPr>
          <p:cNvPr id="12" name="TextBox 12"/>
          <p:cNvSpPr txBox="1"/>
          <p:nvPr/>
        </p:nvSpPr>
        <p:spPr>
          <a:xfrm>
            <a:off x="7170842" y="3823335"/>
            <a:ext cx="8010269" cy="5434965"/>
          </a:xfrm>
          <a:prstGeom prst="rect">
            <a:avLst/>
          </a:prstGeom>
        </p:spPr>
        <p:txBody>
          <a:bodyPr lIns="0" tIns="0" rIns="0" bIns="0" rtlCol="0" anchor="t">
            <a:spAutoFit/>
          </a:bodyPr>
          <a:lstStyle/>
          <a:p>
            <a:pPr>
              <a:lnSpc>
                <a:spcPts val="3359"/>
              </a:lnSpc>
            </a:pPr>
            <a:r>
              <a:rPr lang="en-US" sz="2400">
                <a:solidFill>
                  <a:srgbClr val="100A40"/>
                </a:solidFill>
                <a:latin typeface="HK Grotesk Light"/>
              </a:rPr>
              <a:t>They assist all relevant Ministries, Departments and Agencies in developing and implementing effective and efficient Road Safety Policies that will promote road safety in the Public sector and prevent and manage road crashes and fatalities in Kenya.</a:t>
            </a:r>
          </a:p>
          <a:p>
            <a:pPr>
              <a:lnSpc>
                <a:spcPts val="3359"/>
              </a:lnSpc>
            </a:pPr>
            <a:endParaRPr lang="en-US" sz="2400">
              <a:solidFill>
                <a:srgbClr val="100A40"/>
              </a:solidFill>
              <a:latin typeface="HK Grotesk Light"/>
            </a:endParaRPr>
          </a:p>
          <a:p>
            <a:pPr>
              <a:lnSpc>
                <a:spcPts val="3359"/>
              </a:lnSpc>
            </a:pPr>
            <a:r>
              <a:rPr lang="en-US" sz="2400">
                <a:solidFill>
                  <a:srgbClr val="100A40"/>
                </a:solidFill>
                <a:latin typeface="HK Grotesk Light"/>
              </a:rPr>
              <a:t>The guidelines provide you with clear and simple procedures for developing awareness of Road Safety and subsequent guidance on developing and implementing a working programme on Road Safety.</a:t>
            </a:r>
          </a:p>
          <a:p>
            <a:pPr>
              <a:lnSpc>
                <a:spcPts val="3359"/>
              </a:lnSpc>
            </a:pPr>
            <a:endParaRPr lang="en-US" sz="2400">
              <a:solidFill>
                <a:srgbClr val="100A40"/>
              </a:solidFill>
              <a:latin typeface="HK Grotesk Light"/>
            </a:endParaRPr>
          </a:p>
          <a:p>
            <a:pPr marL="0" lvl="0" indent="0" algn="l">
              <a:lnSpc>
                <a:spcPts val="3359"/>
              </a:lnSpc>
              <a:spcBef>
                <a:spcPct val="0"/>
              </a:spcBef>
            </a:pPr>
            <a:r>
              <a:rPr lang="en-US" sz="2400">
                <a:solidFill>
                  <a:srgbClr val="100A40"/>
                </a:solidFill>
                <a:latin typeface="HK Grotesk Light"/>
              </a:rPr>
              <a:t>The guidelines will be a reference point for providing civic education to the public.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467"/>
            <a:ext cx="18288000" cy="1847982"/>
          </a:xfrm>
          <a:prstGeom prst="rect">
            <a:avLst/>
          </a:prstGeom>
          <a:solidFill>
            <a:srgbClr val="299740"/>
          </a:solidFill>
        </p:spPr>
      </p:sp>
      <p:sp>
        <p:nvSpPr>
          <p:cNvPr id="3" name="AutoShape 3"/>
          <p:cNvSpPr/>
          <p:nvPr/>
        </p:nvSpPr>
        <p:spPr>
          <a:xfrm>
            <a:off x="0" y="-14467"/>
            <a:ext cx="4104658" cy="10301467"/>
          </a:xfrm>
          <a:prstGeom prst="rect">
            <a:avLst/>
          </a:prstGeom>
          <a:solidFill>
            <a:srgbClr val="299740"/>
          </a:solidFill>
        </p:spPr>
      </p:sp>
      <p:sp>
        <p:nvSpPr>
          <p:cNvPr id="4" name="AutoShape 4"/>
          <p:cNvSpPr/>
          <p:nvPr/>
        </p:nvSpPr>
        <p:spPr>
          <a:xfrm rot="5400000">
            <a:off x="-1041710" y="5131504"/>
            <a:ext cx="10301467" cy="0"/>
          </a:xfrm>
          <a:prstGeom prst="line">
            <a:avLst/>
          </a:prstGeom>
          <a:ln w="9525" cap="rnd">
            <a:solidFill>
              <a:srgbClr val="C8C8C8"/>
            </a:solidFill>
            <a:prstDash val="solid"/>
            <a:headEnd type="none" w="sm" len="sm"/>
            <a:tailEnd type="none" w="sm" len="sm"/>
          </a:ln>
        </p:spPr>
      </p:sp>
      <p:sp>
        <p:nvSpPr>
          <p:cNvPr id="5" name="TextBox 5"/>
          <p:cNvSpPr txBox="1"/>
          <p:nvPr/>
        </p:nvSpPr>
        <p:spPr>
          <a:xfrm>
            <a:off x="4382267" y="701561"/>
            <a:ext cx="2859258"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Objective</a:t>
            </a:r>
          </a:p>
        </p:txBody>
      </p:sp>
      <p:sp>
        <p:nvSpPr>
          <p:cNvPr id="6" name="TextBox 6"/>
          <p:cNvSpPr txBox="1"/>
          <p:nvPr/>
        </p:nvSpPr>
        <p:spPr>
          <a:xfrm>
            <a:off x="496923" y="2301300"/>
            <a:ext cx="2463251" cy="122555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Road Safety Management and Coordination</a:t>
            </a:r>
          </a:p>
        </p:txBody>
      </p:sp>
      <p:sp>
        <p:nvSpPr>
          <p:cNvPr id="7" name="TextBox 7"/>
          <p:cNvSpPr txBox="1"/>
          <p:nvPr/>
        </p:nvSpPr>
        <p:spPr>
          <a:xfrm>
            <a:off x="496923" y="5962655"/>
            <a:ext cx="2715308" cy="815975"/>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Speed Management Policy</a:t>
            </a:r>
          </a:p>
        </p:txBody>
      </p:sp>
      <p:sp>
        <p:nvSpPr>
          <p:cNvPr id="8" name="TextBox 8"/>
          <p:cNvSpPr txBox="1"/>
          <p:nvPr/>
        </p:nvSpPr>
        <p:spPr>
          <a:xfrm>
            <a:off x="7705669" y="701561"/>
            <a:ext cx="2859258"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Description Of Action</a:t>
            </a:r>
          </a:p>
        </p:txBody>
      </p:sp>
      <p:sp>
        <p:nvSpPr>
          <p:cNvPr id="9" name="TextBox 9"/>
          <p:cNvSpPr txBox="1"/>
          <p:nvPr/>
        </p:nvSpPr>
        <p:spPr>
          <a:xfrm>
            <a:off x="11076261" y="496774"/>
            <a:ext cx="2859258" cy="815975"/>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Objectively verifiable indicator(s)</a:t>
            </a:r>
          </a:p>
        </p:txBody>
      </p:sp>
      <p:sp>
        <p:nvSpPr>
          <p:cNvPr id="10" name="TextBox 10"/>
          <p:cNvSpPr txBox="1"/>
          <p:nvPr/>
        </p:nvSpPr>
        <p:spPr>
          <a:xfrm>
            <a:off x="14740565" y="692036"/>
            <a:ext cx="2970446"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Means Of Verification</a:t>
            </a:r>
          </a:p>
        </p:txBody>
      </p:sp>
      <p:sp>
        <p:nvSpPr>
          <p:cNvPr id="11" name="TextBox 11"/>
          <p:cNvSpPr txBox="1"/>
          <p:nvPr/>
        </p:nvSpPr>
        <p:spPr>
          <a:xfrm>
            <a:off x="4497297" y="2301300"/>
            <a:ext cx="2859258" cy="1461770"/>
          </a:xfrm>
          <a:prstGeom prst="rect">
            <a:avLst/>
          </a:prstGeom>
        </p:spPr>
        <p:txBody>
          <a:bodyPr lIns="0" tIns="0" rIns="0" bIns="0" rtlCol="0" anchor="t">
            <a:spAutoFit/>
          </a:bodyPr>
          <a:lstStyle/>
          <a:p>
            <a:pPr marL="0" lvl="0" indent="0" algn="l">
              <a:lnSpc>
                <a:spcPts val="2379"/>
              </a:lnSpc>
              <a:spcBef>
                <a:spcPct val="0"/>
              </a:spcBef>
            </a:pPr>
            <a:r>
              <a:rPr lang="en-US" sz="1699">
                <a:solidFill>
                  <a:srgbClr val="000000"/>
                </a:solidFill>
                <a:latin typeface="HK Grotesk Light"/>
              </a:rPr>
              <a:t>To manage road safety mainstreaming plans and activities effectively and efficiently by relevant organizations</a:t>
            </a:r>
          </a:p>
        </p:txBody>
      </p:sp>
      <p:sp>
        <p:nvSpPr>
          <p:cNvPr id="12" name="TextBox 12"/>
          <p:cNvSpPr txBox="1"/>
          <p:nvPr/>
        </p:nvSpPr>
        <p:spPr>
          <a:xfrm>
            <a:off x="4382267" y="5962655"/>
            <a:ext cx="2859258" cy="575945"/>
          </a:xfrm>
          <a:prstGeom prst="rect">
            <a:avLst/>
          </a:prstGeom>
        </p:spPr>
        <p:txBody>
          <a:bodyPr lIns="0" tIns="0" rIns="0" bIns="0" rtlCol="0" anchor="t">
            <a:spAutoFit/>
          </a:bodyPr>
          <a:lstStyle/>
          <a:p>
            <a:pPr marL="0" lvl="0" indent="0" algn="l">
              <a:lnSpc>
                <a:spcPts val="2379"/>
              </a:lnSpc>
              <a:spcBef>
                <a:spcPct val="0"/>
              </a:spcBef>
            </a:pPr>
            <a:r>
              <a:rPr lang="en-US" sz="1699">
                <a:solidFill>
                  <a:srgbClr val="000000"/>
                </a:solidFill>
                <a:latin typeface="HK Grotesk Light"/>
              </a:rPr>
              <a:t>To minimize speed related traffic collisions</a:t>
            </a:r>
          </a:p>
        </p:txBody>
      </p:sp>
      <p:sp>
        <p:nvSpPr>
          <p:cNvPr id="13" name="TextBox 13"/>
          <p:cNvSpPr txBox="1"/>
          <p:nvPr/>
        </p:nvSpPr>
        <p:spPr>
          <a:xfrm>
            <a:off x="7705669" y="2291775"/>
            <a:ext cx="2859258" cy="234759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Implementation of the work plan on road safety mainstreaming</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Establishing and sustaining collaborations and partnerships to support road safety programmes</a:t>
            </a:r>
          </a:p>
        </p:txBody>
      </p:sp>
      <p:sp>
        <p:nvSpPr>
          <p:cNvPr id="14" name="TextBox 14"/>
          <p:cNvSpPr txBox="1"/>
          <p:nvPr/>
        </p:nvSpPr>
        <p:spPr>
          <a:xfrm>
            <a:off x="11056519" y="2301300"/>
            <a:ext cx="2859258" cy="871220"/>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Policy in place</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Work plans implemented</a:t>
            </a:r>
          </a:p>
        </p:txBody>
      </p:sp>
      <p:sp>
        <p:nvSpPr>
          <p:cNvPr id="15" name="AutoShape 15"/>
          <p:cNvSpPr/>
          <p:nvPr/>
        </p:nvSpPr>
        <p:spPr>
          <a:xfrm rot="5400000">
            <a:off x="5659990" y="5131504"/>
            <a:ext cx="10301467" cy="0"/>
          </a:xfrm>
          <a:prstGeom prst="line">
            <a:avLst/>
          </a:prstGeom>
          <a:ln w="9525" cap="rnd">
            <a:solidFill>
              <a:srgbClr val="C8C8C8"/>
            </a:solidFill>
            <a:prstDash val="solid"/>
            <a:headEnd type="none" w="sm" len="sm"/>
            <a:tailEnd type="none" w="sm" len="sm"/>
          </a:ln>
        </p:spPr>
      </p:sp>
      <p:sp>
        <p:nvSpPr>
          <p:cNvPr id="16" name="AutoShape 16"/>
          <p:cNvSpPr/>
          <p:nvPr/>
        </p:nvSpPr>
        <p:spPr>
          <a:xfrm rot="5400000">
            <a:off x="9018073" y="5138738"/>
            <a:ext cx="10287000" cy="0"/>
          </a:xfrm>
          <a:prstGeom prst="line">
            <a:avLst/>
          </a:prstGeom>
          <a:ln w="9525" cap="rnd">
            <a:solidFill>
              <a:srgbClr val="C8C8C8"/>
            </a:solidFill>
            <a:prstDash val="solid"/>
            <a:headEnd type="none" w="sm" len="sm"/>
            <a:tailEnd type="none" w="sm" len="sm"/>
          </a:ln>
        </p:spPr>
      </p:sp>
      <p:sp>
        <p:nvSpPr>
          <p:cNvPr id="17" name="AutoShape 17"/>
          <p:cNvSpPr/>
          <p:nvPr/>
        </p:nvSpPr>
        <p:spPr>
          <a:xfrm rot="5400000">
            <a:off x="2309140" y="5131504"/>
            <a:ext cx="10301467" cy="0"/>
          </a:xfrm>
          <a:prstGeom prst="line">
            <a:avLst/>
          </a:prstGeom>
          <a:ln w="9525" cap="rnd">
            <a:solidFill>
              <a:srgbClr val="C8C8C8"/>
            </a:solidFill>
            <a:prstDash val="solid"/>
            <a:headEnd type="none" w="sm" len="sm"/>
            <a:tailEnd type="none" w="sm" len="sm"/>
          </a:ln>
        </p:spPr>
      </p:sp>
      <p:sp>
        <p:nvSpPr>
          <p:cNvPr id="18" name="TextBox 18"/>
          <p:cNvSpPr txBox="1"/>
          <p:nvPr/>
        </p:nvSpPr>
        <p:spPr>
          <a:xfrm>
            <a:off x="14796159" y="2301300"/>
            <a:ext cx="2859258" cy="234759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Monitoring and evaluation of reports</a:t>
            </a:r>
          </a:p>
          <a:p>
            <a:pPr>
              <a:lnSpc>
                <a:spcPts val="2379"/>
              </a:lnSpc>
            </a:pPr>
            <a:endParaRPr lang="en-US" sz="1699">
              <a:solidFill>
                <a:srgbClr val="000000"/>
              </a:solidFill>
              <a:latin typeface="HK Grotesk Light"/>
            </a:endParaRPr>
          </a:p>
          <a:p>
            <a:pPr marL="367029" lvl="1" indent="-183514">
              <a:lnSpc>
                <a:spcPts val="2379"/>
              </a:lnSpc>
              <a:buFont typeface="Arial"/>
              <a:buChar char="•"/>
            </a:pPr>
            <a:r>
              <a:rPr lang="en-US" sz="1699">
                <a:solidFill>
                  <a:srgbClr val="000000"/>
                </a:solidFill>
                <a:latin typeface="HK Grotesk Light"/>
              </a:rPr>
              <a:t>Policy documents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The use of media to spread awareness of road safety to the public</a:t>
            </a:r>
          </a:p>
        </p:txBody>
      </p:sp>
      <p:sp>
        <p:nvSpPr>
          <p:cNvPr id="19" name="TextBox 19"/>
          <p:cNvSpPr txBox="1"/>
          <p:nvPr/>
        </p:nvSpPr>
        <p:spPr>
          <a:xfrm>
            <a:off x="496923" y="364264"/>
            <a:ext cx="3110812" cy="1108635"/>
          </a:xfrm>
          <a:prstGeom prst="rect">
            <a:avLst/>
          </a:prstGeom>
        </p:spPr>
        <p:txBody>
          <a:bodyPr lIns="0" tIns="0" rIns="0" bIns="0" rtlCol="0" anchor="t">
            <a:spAutoFit/>
          </a:bodyPr>
          <a:lstStyle/>
          <a:p>
            <a:pPr marL="0" lvl="0" indent="0" algn="l">
              <a:lnSpc>
                <a:spcPts val="4492"/>
              </a:lnSpc>
              <a:spcBef>
                <a:spcPct val="0"/>
              </a:spcBef>
            </a:pPr>
            <a:r>
              <a:rPr lang="en-US" sz="3455" spc="-103">
                <a:solidFill>
                  <a:srgbClr val="FFFFFF"/>
                </a:solidFill>
                <a:latin typeface="HK Grotesk Bold"/>
              </a:rPr>
              <a:t>ROAD SAFETY POLICIES</a:t>
            </a:r>
          </a:p>
        </p:txBody>
      </p:sp>
      <p:sp>
        <p:nvSpPr>
          <p:cNvPr id="20" name="AutoShape 20"/>
          <p:cNvSpPr/>
          <p:nvPr/>
        </p:nvSpPr>
        <p:spPr>
          <a:xfrm rot="-10800000">
            <a:off x="0" y="5505852"/>
            <a:ext cx="18288000" cy="0"/>
          </a:xfrm>
          <a:prstGeom prst="line">
            <a:avLst/>
          </a:prstGeom>
          <a:ln w="9525" cap="rnd">
            <a:solidFill>
              <a:srgbClr val="C8C8C8"/>
            </a:solidFill>
            <a:prstDash val="solid"/>
            <a:headEnd type="none" w="sm" len="sm"/>
            <a:tailEnd type="none" w="sm" len="sm"/>
          </a:ln>
        </p:spPr>
      </p:sp>
      <p:sp>
        <p:nvSpPr>
          <p:cNvPr id="21" name="AutoShape 21"/>
          <p:cNvSpPr/>
          <p:nvPr/>
        </p:nvSpPr>
        <p:spPr>
          <a:xfrm rot="-10800000">
            <a:off x="0" y="1833117"/>
            <a:ext cx="18288000" cy="0"/>
          </a:xfrm>
          <a:prstGeom prst="line">
            <a:avLst/>
          </a:prstGeom>
          <a:ln w="9525" cap="rnd">
            <a:solidFill>
              <a:srgbClr val="C8C8C8"/>
            </a:solidFill>
            <a:prstDash val="solid"/>
            <a:headEnd type="none" w="sm" len="sm"/>
            <a:tailEnd type="none" w="sm" len="sm"/>
          </a:ln>
        </p:spPr>
      </p:sp>
      <p:sp>
        <p:nvSpPr>
          <p:cNvPr id="22" name="TextBox 22"/>
          <p:cNvSpPr txBox="1"/>
          <p:nvPr/>
        </p:nvSpPr>
        <p:spPr>
          <a:xfrm>
            <a:off x="7705669" y="5962655"/>
            <a:ext cx="2859258" cy="3823970"/>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Speed limiters to be fitted in the official vehicles </a:t>
            </a:r>
          </a:p>
          <a:p>
            <a:pPr>
              <a:lnSpc>
                <a:spcPts val="2379"/>
              </a:lnSpc>
            </a:pPr>
            <a:endParaRPr lang="en-US" sz="1699">
              <a:solidFill>
                <a:srgbClr val="000000"/>
              </a:solidFill>
              <a:latin typeface="HK Grotesk Light"/>
            </a:endParaRPr>
          </a:p>
          <a:p>
            <a:pPr marL="367029" lvl="1" indent="-183514">
              <a:lnSpc>
                <a:spcPts val="2379"/>
              </a:lnSpc>
              <a:buFont typeface="Arial"/>
              <a:buChar char="•"/>
            </a:pPr>
            <a:r>
              <a:rPr lang="en-US" sz="1699">
                <a:solidFill>
                  <a:srgbClr val="000000"/>
                </a:solidFill>
                <a:latin typeface="HK Grotesk Light"/>
              </a:rPr>
              <a:t>Adherence to all regulatory speed limits on the roads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The speeds to be reduced to 30kph in areas with a high number of pedestrians i.e. around schools, hospitals, markets, estates etc.</a:t>
            </a:r>
          </a:p>
        </p:txBody>
      </p:sp>
      <p:sp>
        <p:nvSpPr>
          <p:cNvPr id="23" name="TextBox 23"/>
          <p:cNvSpPr txBox="1"/>
          <p:nvPr/>
        </p:nvSpPr>
        <p:spPr>
          <a:xfrm>
            <a:off x="11053214" y="5962655"/>
            <a:ext cx="2859258" cy="234759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Speed monitoring systems in place e.g traffic and body cameras for police officers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Cancelling driving licenses of drivers who violate the policy</a:t>
            </a:r>
          </a:p>
        </p:txBody>
      </p:sp>
      <p:sp>
        <p:nvSpPr>
          <p:cNvPr id="24" name="TextBox 24"/>
          <p:cNvSpPr txBox="1"/>
          <p:nvPr/>
        </p:nvSpPr>
        <p:spPr>
          <a:xfrm>
            <a:off x="14796159" y="5962655"/>
            <a:ext cx="2859258" cy="2052320"/>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Incidence reports</a:t>
            </a:r>
          </a:p>
          <a:p>
            <a:pPr>
              <a:lnSpc>
                <a:spcPts val="2379"/>
              </a:lnSpc>
            </a:pPr>
            <a:endParaRPr lang="en-US" sz="1699">
              <a:solidFill>
                <a:srgbClr val="000000"/>
              </a:solidFill>
              <a:latin typeface="HK Grotesk Light"/>
            </a:endParaRPr>
          </a:p>
          <a:p>
            <a:pPr marL="367029" lvl="1" indent="-183514">
              <a:lnSpc>
                <a:spcPts val="2379"/>
              </a:lnSpc>
              <a:buFont typeface="Arial"/>
              <a:buChar char="•"/>
            </a:pPr>
            <a:r>
              <a:rPr lang="en-US" sz="1699">
                <a:solidFill>
                  <a:srgbClr val="000000"/>
                </a:solidFill>
                <a:latin typeface="HK Grotesk Light"/>
              </a:rPr>
              <a:t>Policy documents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Regular inspection of all PSVs and Commercial vehicles by NTSA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467"/>
            <a:ext cx="18288000" cy="1847982"/>
          </a:xfrm>
          <a:prstGeom prst="rect">
            <a:avLst/>
          </a:prstGeom>
          <a:solidFill>
            <a:srgbClr val="299740"/>
          </a:solidFill>
        </p:spPr>
      </p:sp>
      <p:sp>
        <p:nvSpPr>
          <p:cNvPr id="3" name="AutoShape 3"/>
          <p:cNvSpPr/>
          <p:nvPr/>
        </p:nvSpPr>
        <p:spPr>
          <a:xfrm>
            <a:off x="0" y="-14467"/>
            <a:ext cx="4104658" cy="10301467"/>
          </a:xfrm>
          <a:prstGeom prst="rect">
            <a:avLst/>
          </a:prstGeom>
          <a:solidFill>
            <a:srgbClr val="299740"/>
          </a:solidFill>
        </p:spPr>
      </p:sp>
      <p:sp>
        <p:nvSpPr>
          <p:cNvPr id="4" name="AutoShape 4"/>
          <p:cNvSpPr/>
          <p:nvPr/>
        </p:nvSpPr>
        <p:spPr>
          <a:xfrm rot="5400000">
            <a:off x="-1034476" y="5138738"/>
            <a:ext cx="10287000" cy="0"/>
          </a:xfrm>
          <a:prstGeom prst="line">
            <a:avLst/>
          </a:prstGeom>
          <a:ln w="9525" cap="rnd">
            <a:solidFill>
              <a:srgbClr val="C8C8C8"/>
            </a:solidFill>
            <a:prstDash val="solid"/>
            <a:headEnd type="none" w="sm" len="sm"/>
            <a:tailEnd type="none" w="sm" len="sm"/>
          </a:ln>
        </p:spPr>
      </p:sp>
      <p:sp>
        <p:nvSpPr>
          <p:cNvPr id="5" name="TextBox 5"/>
          <p:cNvSpPr txBox="1"/>
          <p:nvPr/>
        </p:nvSpPr>
        <p:spPr>
          <a:xfrm>
            <a:off x="4382267" y="701561"/>
            <a:ext cx="2859258"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Objective</a:t>
            </a:r>
          </a:p>
        </p:txBody>
      </p:sp>
      <p:sp>
        <p:nvSpPr>
          <p:cNvPr id="6" name="TextBox 6"/>
          <p:cNvSpPr txBox="1"/>
          <p:nvPr/>
        </p:nvSpPr>
        <p:spPr>
          <a:xfrm>
            <a:off x="496923" y="2291775"/>
            <a:ext cx="2366503" cy="815975"/>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Training and Education Policy</a:t>
            </a:r>
          </a:p>
        </p:txBody>
      </p:sp>
      <p:sp>
        <p:nvSpPr>
          <p:cNvPr id="7" name="TextBox 7"/>
          <p:cNvSpPr txBox="1"/>
          <p:nvPr/>
        </p:nvSpPr>
        <p:spPr>
          <a:xfrm>
            <a:off x="496923" y="5962655"/>
            <a:ext cx="2715308" cy="815975"/>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(Anti-)Drunk &amp; Drug Driving Policy</a:t>
            </a:r>
          </a:p>
        </p:txBody>
      </p:sp>
      <p:sp>
        <p:nvSpPr>
          <p:cNvPr id="8" name="TextBox 8"/>
          <p:cNvSpPr txBox="1"/>
          <p:nvPr/>
        </p:nvSpPr>
        <p:spPr>
          <a:xfrm>
            <a:off x="7714371" y="701561"/>
            <a:ext cx="2859258"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Description Of Action</a:t>
            </a:r>
          </a:p>
        </p:txBody>
      </p:sp>
      <p:sp>
        <p:nvSpPr>
          <p:cNvPr id="9" name="TextBox 9"/>
          <p:cNvSpPr txBox="1"/>
          <p:nvPr/>
        </p:nvSpPr>
        <p:spPr>
          <a:xfrm>
            <a:off x="11076261" y="496774"/>
            <a:ext cx="2859258" cy="815975"/>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Objectively verifiable indicator(s)</a:t>
            </a:r>
          </a:p>
        </p:txBody>
      </p:sp>
      <p:sp>
        <p:nvSpPr>
          <p:cNvPr id="10" name="TextBox 10"/>
          <p:cNvSpPr txBox="1"/>
          <p:nvPr/>
        </p:nvSpPr>
        <p:spPr>
          <a:xfrm>
            <a:off x="14740565" y="701561"/>
            <a:ext cx="2970446"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Means Of Verification</a:t>
            </a:r>
          </a:p>
        </p:txBody>
      </p:sp>
      <p:sp>
        <p:nvSpPr>
          <p:cNvPr id="11" name="TextBox 11"/>
          <p:cNvSpPr txBox="1"/>
          <p:nvPr/>
        </p:nvSpPr>
        <p:spPr>
          <a:xfrm>
            <a:off x="4497297" y="2291775"/>
            <a:ext cx="2859258" cy="2347595"/>
          </a:xfrm>
          <a:prstGeom prst="rect">
            <a:avLst/>
          </a:prstGeom>
        </p:spPr>
        <p:txBody>
          <a:bodyPr lIns="0" tIns="0" rIns="0" bIns="0" rtlCol="0" anchor="t">
            <a:spAutoFit/>
          </a:bodyPr>
          <a:lstStyle/>
          <a:p>
            <a:pPr>
              <a:lnSpc>
                <a:spcPts val="2379"/>
              </a:lnSpc>
            </a:pPr>
            <a:r>
              <a:rPr lang="en-US" sz="1699">
                <a:solidFill>
                  <a:srgbClr val="000000"/>
                </a:solidFill>
                <a:latin typeface="HK Grotesk Light"/>
              </a:rPr>
              <a:t>To support training, education and development programs to produce safe and qualified drivers</a:t>
            </a:r>
          </a:p>
          <a:p>
            <a:pPr>
              <a:lnSpc>
                <a:spcPts val="2379"/>
              </a:lnSpc>
            </a:pPr>
            <a:endParaRPr lang="en-US" sz="1699">
              <a:solidFill>
                <a:srgbClr val="000000"/>
              </a:solidFill>
              <a:latin typeface="HK Grotesk Light"/>
            </a:endParaRPr>
          </a:p>
          <a:p>
            <a:pPr marL="0" lvl="0" indent="0" algn="l">
              <a:lnSpc>
                <a:spcPts val="2379"/>
              </a:lnSpc>
              <a:spcBef>
                <a:spcPct val="0"/>
              </a:spcBef>
            </a:pPr>
            <a:r>
              <a:rPr lang="en-US" sz="1699">
                <a:solidFill>
                  <a:srgbClr val="000000"/>
                </a:solidFill>
                <a:latin typeface="HK Grotesk Light"/>
              </a:rPr>
              <a:t>To ensure that training institutions for drivers are accredited </a:t>
            </a:r>
          </a:p>
        </p:txBody>
      </p:sp>
      <p:sp>
        <p:nvSpPr>
          <p:cNvPr id="12" name="TextBox 12"/>
          <p:cNvSpPr txBox="1"/>
          <p:nvPr/>
        </p:nvSpPr>
        <p:spPr>
          <a:xfrm>
            <a:off x="4382267" y="5962655"/>
            <a:ext cx="2859258" cy="1757045"/>
          </a:xfrm>
          <a:prstGeom prst="rect">
            <a:avLst/>
          </a:prstGeom>
        </p:spPr>
        <p:txBody>
          <a:bodyPr lIns="0" tIns="0" rIns="0" bIns="0" rtlCol="0" anchor="t">
            <a:spAutoFit/>
          </a:bodyPr>
          <a:lstStyle/>
          <a:p>
            <a:pPr marL="0" lvl="0" indent="0" algn="l">
              <a:lnSpc>
                <a:spcPts val="2379"/>
              </a:lnSpc>
              <a:spcBef>
                <a:spcPct val="0"/>
              </a:spcBef>
            </a:pPr>
            <a:r>
              <a:rPr lang="en-US" sz="1699">
                <a:solidFill>
                  <a:srgbClr val="000000"/>
                </a:solidFill>
                <a:latin typeface="HK Grotesk Light"/>
              </a:rPr>
              <a:t>To reduce drunk driving related road traffic crashes and injuries through Zero tolerance for alcohol in the workplace and journeys for all staff, clients and contractors</a:t>
            </a:r>
          </a:p>
        </p:txBody>
      </p:sp>
      <p:sp>
        <p:nvSpPr>
          <p:cNvPr id="13" name="TextBox 13"/>
          <p:cNvSpPr txBox="1"/>
          <p:nvPr/>
        </p:nvSpPr>
        <p:spPr>
          <a:xfrm>
            <a:off x="7728025" y="2291775"/>
            <a:ext cx="2859258" cy="2642870"/>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Conduct a training analysis to determine what driver training programs would be best for different drivers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Develop a policy on accrediting training institutions</a:t>
            </a:r>
          </a:p>
        </p:txBody>
      </p:sp>
      <p:sp>
        <p:nvSpPr>
          <p:cNvPr id="14" name="TextBox 14"/>
          <p:cNvSpPr txBox="1"/>
          <p:nvPr/>
        </p:nvSpPr>
        <p:spPr>
          <a:xfrm>
            <a:off x="11081789" y="2291775"/>
            <a:ext cx="2859258" cy="293814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Policy formulated and implemented</a:t>
            </a:r>
          </a:p>
          <a:p>
            <a:pPr>
              <a:lnSpc>
                <a:spcPts val="2379"/>
              </a:lnSpc>
            </a:pPr>
            <a:endParaRPr lang="en-US" sz="1699">
              <a:solidFill>
                <a:srgbClr val="000000"/>
              </a:solidFill>
              <a:latin typeface="HK Grotesk Light"/>
            </a:endParaRPr>
          </a:p>
          <a:p>
            <a:pPr marL="367029" lvl="1" indent="-183514">
              <a:lnSpc>
                <a:spcPts val="2379"/>
              </a:lnSpc>
              <a:buFont typeface="Arial"/>
              <a:buChar char="•"/>
            </a:pPr>
            <a:r>
              <a:rPr lang="en-US" sz="1699">
                <a:solidFill>
                  <a:srgbClr val="000000"/>
                </a:solidFill>
                <a:latin typeface="HK Grotesk Light"/>
              </a:rPr>
              <a:t>Increased level of awareness and competency in road safety among drivers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Annual Training plans in place</a:t>
            </a:r>
          </a:p>
        </p:txBody>
      </p:sp>
      <p:sp>
        <p:nvSpPr>
          <p:cNvPr id="15" name="AutoShape 15"/>
          <p:cNvSpPr/>
          <p:nvPr/>
        </p:nvSpPr>
        <p:spPr>
          <a:xfrm rot="5400000">
            <a:off x="5659990" y="5131504"/>
            <a:ext cx="10301467" cy="0"/>
          </a:xfrm>
          <a:prstGeom prst="line">
            <a:avLst/>
          </a:prstGeom>
          <a:ln w="9525" cap="rnd">
            <a:solidFill>
              <a:srgbClr val="C8C8C8"/>
            </a:solidFill>
            <a:prstDash val="solid"/>
            <a:headEnd type="none" w="sm" len="sm"/>
            <a:tailEnd type="none" w="sm" len="sm"/>
          </a:ln>
        </p:spPr>
      </p:sp>
      <p:sp>
        <p:nvSpPr>
          <p:cNvPr id="16" name="AutoShape 16"/>
          <p:cNvSpPr/>
          <p:nvPr/>
        </p:nvSpPr>
        <p:spPr>
          <a:xfrm rot="5400000">
            <a:off x="9018073" y="5138738"/>
            <a:ext cx="10287000" cy="0"/>
          </a:xfrm>
          <a:prstGeom prst="line">
            <a:avLst/>
          </a:prstGeom>
          <a:ln w="9525" cap="rnd">
            <a:solidFill>
              <a:srgbClr val="C8C8C8"/>
            </a:solidFill>
            <a:prstDash val="solid"/>
            <a:headEnd type="none" w="sm" len="sm"/>
            <a:tailEnd type="none" w="sm" len="sm"/>
          </a:ln>
        </p:spPr>
      </p:sp>
      <p:sp>
        <p:nvSpPr>
          <p:cNvPr id="17" name="AutoShape 17"/>
          <p:cNvSpPr/>
          <p:nvPr/>
        </p:nvSpPr>
        <p:spPr>
          <a:xfrm rot="5400000">
            <a:off x="2309140" y="5131504"/>
            <a:ext cx="10301467" cy="0"/>
          </a:xfrm>
          <a:prstGeom prst="line">
            <a:avLst/>
          </a:prstGeom>
          <a:ln w="9525" cap="rnd">
            <a:solidFill>
              <a:srgbClr val="C8C8C8"/>
            </a:solidFill>
            <a:prstDash val="solid"/>
            <a:headEnd type="none" w="sm" len="sm"/>
            <a:tailEnd type="none" w="sm" len="sm"/>
          </a:ln>
        </p:spPr>
      </p:sp>
      <p:sp>
        <p:nvSpPr>
          <p:cNvPr id="18" name="TextBox 18"/>
          <p:cNvSpPr txBox="1"/>
          <p:nvPr/>
        </p:nvSpPr>
        <p:spPr>
          <a:xfrm>
            <a:off x="14796159" y="2291775"/>
            <a:ext cx="2859258" cy="293814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Training reports and the number of trained and qualified drivers</a:t>
            </a:r>
          </a:p>
          <a:p>
            <a:pPr>
              <a:lnSpc>
                <a:spcPts val="2379"/>
              </a:lnSpc>
            </a:pPr>
            <a:endParaRPr lang="en-US" sz="1699">
              <a:solidFill>
                <a:srgbClr val="000000"/>
              </a:solidFill>
              <a:latin typeface="HK Grotesk Light"/>
            </a:endParaRPr>
          </a:p>
          <a:p>
            <a:pPr marL="367029" lvl="1" indent="-183514">
              <a:lnSpc>
                <a:spcPts val="2379"/>
              </a:lnSpc>
              <a:buFont typeface="Arial"/>
              <a:buChar char="•"/>
            </a:pPr>
            <a:r>
              <a:rPr lang="en-US" sz="1699">
                <a:solidFill>
                  <a:srgbClr val="000000"/>
                </a:solidFill>
                <a:latin typeface="HK Grotesk Light"/>
              </a:rPr>
              <a:t>Provide advanced training for specific vehicles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To check the accreditations of driving institutions</a:t>
            </a:r>
          </a:p>
        </p:txBody>
      </p:sp>
      <p:sp>
        <p:nvSpPr>
          <p:cNvPr id="19" name="TextBox 19"/>
          <p:cNvSpPr txBox="1"/>
          <p:nvPr/>
        </p:nvSpPr>
        <p:spPr>
          <a:xfrm>
            <a:off x="496923" y="359995"/>
            <a:ext cx="3110812" cy="1108583"/>
          </a:xfrm>
          <a:prstGeom prst="rect">
            <a:avLst/>
          </a:prstGeom>
        </p:spPr>
        <p:txBody>
          <a:bodyPr lIns="0" tIns="0" rIns="0" bIns="0" rtlCol="0" anchor="t">
            <a:spAutoFit/>
          </a:bodyPr>
          <a:lstStyle/>
          <a:p>
            <a:pPr marL="0" lvl="0" indent="0" algn="l">
              <a:lnSpc>
                <a:spcPts val="4498"/>
              </a:lnSpc>
              <a:spcBef>
                <a:spcPct val="0"/>
              </a:spcBef>
            </a:pPr>
            <a:r>
              <a:rPr lang="en-US" sz="3460" spc="-103">
                <a:solidFill>
                  <a:srgbClr val="FFFFFF"/>
                </a:solidFill>
                <a:latin typeface="HK Grotesk Bold"/>
              </a:rPr>
              <a:t>ROAD SAFETY POLICIES</a:t>
            </a:r>
          </a:p>
        </p:txBody>
      </p:sp>
      <p:sp>
        <p:nvSpPr>
          <p:cNvPr id="20" name="AutoShape 20"/>
          <p:cNvSpPr/>
          <p:nvPr/>
        </p:nvSpPr>
        <p:spPr>
          <a:xfrm rot="-10800000">
            <a:off x="0" y="5505852"/>
            <a:ext cx="18288000" cy="0"/>
          </a:xfrm>
          <a:prstGeom prst="line">
            <a:avLst/>
          </a:prstGeom>
          <a:ln w="9525" cap="rnd">
            <a:solidFill>
              <a:srgbClr val="C8C8C8"/>
            </a:solidFill>
            <a:prstDash val="solid"/>
            <a:headEnd type="none" w="sm" len="sm"/>
            <a:tailEnd type="none" w="sm" len="sm"/>
          </a:ln>
        </p:spPr>
      </p:sp>
      <p:sp>
        <p:nvSpPr>
          <p:cNvPr id="21" name="AutoShape 21"/>
          <p:cNvSpPr/>
          <p:nvPr/>
        </p:nvSpPr>
        <p:spPr>
          <a:xfrm rot="-10800000">
            <a:off x="0" y="1833117"/>
            <a:ext cx="18288000" cy="0"/>
          </a:xfrm>
          <a:prstGeom prst="line">
            <a:avLst/>
          </a:prstGeom>
          <a:ln w="9525" cap="rnd">
            <a:solidFill>
              <a:srgbClr val="C8C8C8"/>
            </a:solidFill>
            <a:prstDash val="solid"/>
            <a:headEnd type="none" w="sm" len="sm"/>
            <a:tailEnd type="none" w="sm" len="sm"/>
          </a:ln>
        </p:spPr>
      </p:sp>
      <p:sp>
        <p:nvSpPr>
          <p:cNvPr id="22" name="TextBox 22"/>
          <p:cNvSpPr txBox="1"/>
          <p:nvPr/>
        </p:nvSpPr>
        <p:spPr>
          <a:xfrm>
            <a:off x="7728025" y="5962655"/>
            <a:ext cx="2859258" cy="411924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Ensure that drivers and the general public are continually reminded about the effect of alcohol on driving performance.</a:t>
            </a:r>
          </a:p>
          <a:p>
            <a:pPr>
              <a:lnSpc>
                <a:spcPts val="2379"/>
              </a:lnSpc>
            </a:pPr>
            <a:endParaRPr lang="en-US" sz="1699">
              <a:solidFill>
                <a:srgbClr val="000000"/>
              </a:solidFill>
              <a:latin typeface="HK Grotesk Light"/>
            </a:endParaRPr>
          </a:p>
          <a:p>
            <a:pPr marL="367029" lvl="1" indent="-183514">
              <a:lnSpc>
                <a:spcPts val="2379"/>
              </a:lnSpc>
              <a:buFont typeface="Arial"/>
              <a:buChar char="•"/>
            </a:pPr>
            <a:r>
              <a:rPr lang="en-US" sz="1699">
                <a:solidFill>
                  <a:srgbClr val="000000"/>
                </a:solidFill>
                <a:latin typeface="HK Grotesk Light"/>
              </a:rPr>
              <a:t>Zero alcohol consumption when driving at all times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Consider severe penalties for drinking and driving, including dismissal and Liaising with the Authority to deal with drunk drivers </a:t>
            </a:r>
          </a:p>
        </p:txBody>
      </p:sp>
      <p:sp>
        <p:nvSpPr>
          <p:cNvPr id="23" name="TextBox 23"/>
          <p:cNvSpPr txBox="1"/>
          <p:nvPr/>
        </p:nvSpPr>
        <p:spPr>
          <a:xfrm>
            <a:off x="496923" y="6920175"/>
            <a:ext cx="2859258" cy="2052320"/>
          </a:xfrm>
          <a:prstGeom prst="rect">
            <a:avLst/>
          </a:prstGeom>
        </p:spPr>
        <p:txBody>
          <a:bodyPr lIns="0" tIns="0" rIns="0" bIns="0" rtlCol="0" anchor="t">
            <a:spAutoFit/>
          </a:bodyPr>
          <a:lstStyle/>
          <a:p>
            <a:pPr marL="0" lvl="0" indent="0" algn="l">
              <a:lnSpc>
                <a:spcPts val="2379"/>
              </a:lnSpc>
              <a:spcBef>
                <a:spcPct val="0"/>
              </a:spcBef>
            </a:pPr>
            <a:r>
              <a:rPr lang="en-US" sz="1699">
                <a:solidFill>
                  <a:srgbClr val="FFFFFF"/>
                </a:solidFill>
                <a:latin typeface="HK Grotesk Light"/>
              </a:rPr>
              <a:t>Drink and Drug driving is one of the major risk factors associated with vehicular crash. About 25% of all road fatalities globally are attributed to alcohol and other drugs.</a:t>
            </a:r>
          </a:p>
        </p:txBody>
      </p:sp>
      <p:sp>
        <p:nvSpPr>
          <p:cNvPr id="24" name="TextBox 24"/>
          <p:cNvSpPr txBox="1"/>
          <p:nvPr/>
        </p:nvSpPr>
        <p:spPr>
          <a:xfrm>
            <a:off x="11056519" y="5962655"/>
            <a:ext cx="2859258" cy="234759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Policy formulated and promotional campaigns undertaken to educate the public</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Drunk driving monitoring systems in place e.g the use of alcoblows</a:t>
            </a:r>
          </a:p>
        </p:txBody>
      </p:sp>
      <p:sp>
        <p:nvSpPr>
          <p:cNvPr id="25" name="TextBox 25"/>
          <p:cNvSpPr txBox="1"/>
          <p:nvPr/>
        </p:nvSpPr>
        <p:spPr>
          <a:xfrm>
            <a:off x="14796159" y="5962655"/>
            <a:ext cx="2859258" cy="116649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Reports on drunk and drug driving incidences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Policy documents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9740"/>
        </a:solidFill>
        <a:effectLst/>
      </p:bgPr>
    </p:bg>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grpSp>
      <p:sp>
        <p:nvSpPr>
          <p:cNvPr id="7" name="AutoShape 7"/>
          <p:cNvSpPr/>
          <p:nvPr/>
        </p:nvSpPr>
        <p:spPr>
          <a:xfrm>
            <a:off x="16357377" y="0"/>
            <a:ext cx="9525" cy="10287000"/>
          </a:xfrm>
          <a:prstGeom prst="rect">
            <a:avLst/>
          </a:prstGeom>
          <a:solidFill>
            <a:srgbClr val="FFFFFF"/>
          </a:solidFill>
        </p:spPr>
      </p:sp>
      <p:sp>
        <p:nvSpPr>
          <p:cNvPr id="8" name="AutoShape 8"/>
          <p:cNvSpPr/>
          <p:nvPr/>
        </p:nvSpPr>
        <p:spPr>
          <a:xfrm>
            <a:off x="16318439" y="0"/>
            <a:ext cx="87400" cy="2626180"/>
          </a:xfrm>
          <a:prstGeom prst="rect">
            <a:avLst/>
          </a:prstGeom>
          <a:solidFill>
            <a:srgbClr val="FFFFFF"/>
          </a:solidFill>
        </p:spPr>
      </p:sp>
      <p:sp>
        <p:nvSpPr>
          <p:cNvPr id="9" name="TextBox 9"/>
          <p:cNvSpPr txBox="1"/>
          <p:nvPr/>
        </p:nvSpPr>
        <p:spPr>
          <a:xfrm>
            <a:off x="9144000" y="3944620"/>
            <a:ext cx="5594620" cy="2483485"/>
          </a:xfrm>
          <a:prstGeom prst="rect">
            <a:avLst/>
          </a:prstGeom>
        </p:spPr>
        <p:txBody>
          <a:bodyPr lIns="0" tIns="0" rIns="0" bIns="0" rtlCol="0" anchor="t">
            <a:spAutoFit/>
          </a:bodyPr>
          <a:lstStyle/>
          <a:p>
            <a:pPr>
              <a:lnSpc>
                <a:spcPts val="9679"/>
              </a:lnSpc>
            </a:pPr>
            <a:r>
              <a:rPr lang="en-US" sz="8799">
                <a:solidFill>
                  <a:srgbClr val="FFFFFF"/>
                </a:solidFill>
                <a:latin typeface="HK Grotesk Bold"/>
              </a:rPr>
              <a:t>Table Of Contents</a:t>
            </a:r>
          </a:p>
        </p:txBody>
      </p:sp>
      <p:sp>
        <p:nvSpPr>
          <p:cNvPr id="10" name="TextBox 10"/>
          <p:cNvSpPr txBox="1"/>
          <p:nvPr/>
        </p:nvSpPr>
        <p:spPr>
          <a:xfrm rot="5400000">
            <a:off x="16016218" y="2195112"/>
            <a:ext cx="2642514" cy="309690"/>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HK Grotesk Light"/>
              </a:rPr>
              <a:t>Road Safety Awareness</a:t>
            </a:r>
          </a:p>
        </p:txBody>
      </p:sp>
      <p:grpSp>
        <p:nvGrpSpPr>
          <p:cNvPr id="11" name="Group 11"/>
          <p:cNvGrpSpPr/>
          <p:nvPr/>
        </p:nvGrpSpPr>
        <p:grpSpPr>
          <a:xfrm>
            <a:off x="1216206" y="960444"/>
            <a:ext cx="4965875" cy="861986"/>
            <a:chOff x="0" y="0"/>
            <a:chExt cx="6621167" cy="1149315"/>
          </a:xfrm>
        </p:grpSpPr>
        <p:sp>
          <p:nvSpPr>
            <p:cNvPr id="12" name="TextBox 12"/>
            <p:cNvSpPr txBox="1"/>
            <p:nvPr/>
          </p:nvSpPr>
          <p:spPr>
            <a:xfrm>
              <a:off x="0" y="-19050"/>
              <a:ext cx="6621167" cy="440690"/>
            </a:xfrm>
            <a:prstGeom prst="rect">
              <a:avLst/>
            </a:prstGeom>
          </p:spPr>
          <p:txBody>
            <a:bodyPr lIns="0" tIns="0" rIns="0" bIns="0" rtlCol="0" anchor="t">
              <a:spAutoFit/>
            </a:bodyPr>
            <a:lstStyle/>
            <a:p>
              <a:pPr>
                <a:lnSpc>
                  <a:spcPts val="2730"/>
                </a:lnSpc>
                <a:spcBef>
                  <a:spcPct val="0"/>
                </a:spcBef>
              </a:pPr>
              <a:r>
                <a:rPr lang="en-US" sz="2100">
                  <a:solidFill>
                    <a:srgbClr val="FFFFFF"/>
                  </a:solidFill>
                  <a:latin typeface="Poppins Light"/>
                </a:rPr>
                <a:t>PART 1</a:t>
              </a:r>
            </a:p>
          </p:txBody>
        </p:sp>
        <p:sp>
          <p:nvSpPr>
            <p:cNvPr id="13" name="TextBox 13"/>
            <p:cNvSpPr txBox="1"/>
            <p:nvPr/>
          </p:nvSpPr>
          <p:spPr>
            <a:xfrm>
              <a:off x="0" y="558553"/>
              <a:ext cx="6621167" cy="590762"/>
            </a:xfrm>
            <a:prstGeom prst="rect">
              <a:avLst/>
            </a:prstGeom>
          </p:spPr>
          <p:txBody>
            <a:bodyPr lIns="0" tIns="0" rIns="0" bIns="0" rtlCol="0" anchor="t">
              <a:spAutoFit/>
            </a:bodyPr>
            <a:lstStyle/>
            <a:p>
              <a:pPr>
                <a:lnSpc>
                  <a:spcPts val="3640"/>
                </a:lnSpc>
                <a:spcBef>
                  <a:spcPct val="0"/>
                </a:spcBef>
              </a:pPr>
              <a:r>
                <a:rPr lang="en-US" sz="2800" spc="-84">
                  <a:solidFill>
                    <a:srgbClr val="FFFFFF"/>
                  </a:solidFill>
                  <a:latin typeface="Poppins Light Bold"/>
                </a:rPr>
                <a:t>What Is Road Safety?</a:t>
              </a:r>
            </a:p>
          </p:txBody>
        </p:sp>
      </p:grpSp>
      <p:grpSp>
        <p:nvGrpSpPr>
          <p:cNvPr id="14" name="Group 14"/>
          <p:cNvGrpSpPr/>
          <p:nvPr/>
        </p:nvGrpSpPr>
        <p:grpSpPr>
          <a:xfrm>
            <a:off x="1216206" y="2613121"/>
            <a:ext cx="4965875" cy="849938"/>
            <a:chOff x="0" y="0"/>
            <a:chExt cx="6621167" cy="1133250"/>
          </a:xfrm>
        </p:grpSpPr>
        <p:sp>
          <p:nvSpPr>
            <p:cNvPr id="15" name="TextBox 15"/>
            <p:cNvSpPr txBox="1"/>
            <p:nvPr/>
          </p:nvSpPr>
          <p:spPr>
            <a:xfrm>
              <a:off x="0" y="-19050"/>
              <a:ext cx="6621167" cy="4406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FFFFFF"/>
                  </a:solidFill>
                  <a:latin typeface="Poppins Light"/>
                </a:rPr>
                <a:t>PART 2</a:t>
              </a:r>
            </a:p>
          </p:txBody>
        </p:sp>
        <p:sp>
          <p:nvSpPr>
            <p:cNvPr id="16" name="TextBox 16"/>
            <p:cNvSpPr txBox="1"/>
            <p:nvPr/>
          </p:nvSpPr>
          <p:spPr>
            <a:xfrm>
              <a:off x="0" y="542488"/>
              <a:ext cx="6621167" cy="590762"/>
            </a:xfrm>
            <a:prstGeom prst="rect">
              <a:avLst/>
            </a:prstGeom>
          </p:spPr>
          <p:txBody>
            <a:bodyPr lIns="0" tIns="0" rIns="0" bIns="0" rtlCol="0" anchor="t">
              <a:spAutoFit/>
            </a:bodyPr>
            <a:lstStyle/>
            <a:p>
              <a:pPr>
                <a:lnSpc>
                  <a:spcPts val="3640"/>
                </a:lnSpc>
                <a:spcBef>
                  <a:spcPct val="0"/>
                </a:spcBef>
              </a:pPr>
              <a:r>
                <a:rPr lang="en-US" sz="2800">
                  <a:solidFill>
                    <a:srgbClr val="FFFFFF"/>
                  </a:solidFill>
                  <a:latin typeface="Poppins Light Bold"/>
                </a:rPr>
                <a:t>Road Safety Statistics</a:t>
              </a:r>
            </a:p>
          </p:txBody>
        </p:sp>
      </p:grpSp>
      <p:grpSp>
        <p:nvGrpSpPr>
          <p:cNvPr id="17" name="Group 17"/>
          <p:cNvGrpSpPr/>
          <p:nvPr/>
        </p:nvGrpSpPr>
        <p:grpSpPr>
          <a:xfrm>
            <a:off x="1216206" y="4253748"/>
            <a:ext cx="4965875" cy="849938"/>
            <a:chOff x="0" y="0"/>
            <a:chExt cx="6621167" cy="1133250"/>
          </a:xfrm>
        </p:grpSpPr>
        <p:sp>
          <p:nvSpPr>
            <p:cNvPr id="18" name="TextBox 18"/>
            <p:cNvSpPr txBox="1"/>
            <p:nvPr/>
          </p:nvSpPr>
          <p:spPr>
            <a:xfrm>
              <a:off x="0" y="-19050"/>
              <a:ext cx="6621167" cy="4406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FFFFFF"/>
                  </a:solidFill>
                  <a:latin typeface="Poppins Light"/>
                </a:rPr>
                <a:t>PART 3</a:t>
              </a:r>
            </a:p>
          </p:txBody>
        </p:sp>
        <p:sp>
          <p:nvSpPr>
            <p:cNvPr id="19" name="TextBox 19"/>
            <p:cNvSpPr txBox="1"/>
            <p:nvPr/>
          </p:nvSpPr>
          <p:spPr>
            <a:xfrm>
              <a:off x="0" y="542488"/>
              <a:ext cx="6621167" cy="590762"/>
            </a:xfrm>
            <a:prstGeom prst="rect">
              <a:avLst/>
            </a:prstGeom>
          </p:spPr>
          <p:txBody>
            <a:bodyPr lIns="0" tIns="0" rIns="0" bIns="0" rtlCol="0" anchor="t">
              <a:spAutoFit/>
            </a:bodyPr>
            <a:lstStyle/>
            <a:p>
              <a:pPr>
                <a:lnSpc>
                  <a:spcPts val="3640"/>
                </a:lnSpc>
                <a:spcBef>
                  <a:spcPct val="0"/>
                </a:spcBef>
              </a:pPr>
              <a:r>
                <a:rPr lang="en-US" sz="2800">
                  <a:solidFill>
                    <a:srgbClr val="FFFFFF"/>
                  </a:solidFill>
                  <a:latin typeface="Poppins Light Bold"/>
                </a:rPr>
                <a:t>Causes Of Road Fatalities</a:t>
              </a:r>
            </a:p>
          </p:txBody>
        </p:sp>
      </p:grpSp>
      <p:grpSp>
        <p:nvGrpSpPr>
          <p:cNvPr id="20" name="Group 20"/>
          <p:cNvGrpSpPr/>
          <p:nvPr/>
        </p:nvGrpSpPr>
        <p:grpSpPr>
          <a:xfrm>
            <a:off x="1216206" y="5894376"/>
            <a:ext cx="4965875" cy="1319186"/>
            <a:chOff x="0" y="0"/>
            <a:chExt cx="6621167" cy="1758915"/>
          </a:xfrm>
        </p:grpSpPr>
        <p:sp>
          <p:nvSpPr>
            <p:cNvPr id="21" name="TextBox 21"/>
            <p:cNvSpPr txBox="1"/>
            <p:nvPr/>
          </p:nvSpPr>
          <p:spPr>
            <a:xfrm>
              <a:off x="0" y="-19050"/>
              <a:ext cx="6621167" cy="4406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FFFFFF"/>
                  </a:solidFill>
                  <a:latin typeface="Poppins Light"/>
                </a:rPr>
                <a:t>PART 4</a:t>
              </a:r>
            </a:p>
          </p:txBody>
        </p:sp>
        <p:sp>
          <p:nvSpPr>
            <p:cNvPr id="22" name="TextBox 22"/>
            <p:cNvSpPr txBox="1"/>
            <p:nvPr/>
          </p:nvSpPr>
          <p:spPr>
            <a:xfrm>
              <a:off x="0" y="558553"/>
              <a:ext cx="6621167" cy="1200362"/>
            </a:xfrm>
            <a:prstGeom prst="rect">
              <a:avLst/>
            </a:prstGeom>
          </p:spPr>
          <p:txBody>
            <a:bodyPr lIns="0" tIns="0" rIns="0" bIns="0" rtlCol="0" anchor="t">
              <a:spAutoFit/>
            </a:bodyPr>
            <a:lstStyle/>
            <a:p>
              <a:pPr>
                <a:lnSpc>
                  <a:spcPts val="3640"/>
                </a:lnSpc>
                <a:spcBef>
                  <a:spcPct val="0"/>
                </a:spcBef>
              </a:pPr>
              <a:r>
                <a:rPr lang="en-US" sz="2800">
                  <a:solidFill>
                    <a:srgbClr val="FFFFFF"/>
                  </a:solidFill>
                  <a:latin typeface="Poppins Light Bold"/>
                </a:rPr>
                <a:t>Burden Of Road Traffic Crashes And Injuries</a:t>
              </a:r>
            </a:p>
          </p:txBody>
        </p:sp>
      </p:grpSp>
      <p:sp>
        <p:nvSpPr>
          <p:cNvPr id="23" name="AutoShape 23"/>
          <p:cNvSpPr/>
          <p:nvPr/>
        </p:nvSpPr>
        <p:spPr>
          <a:xfrm>
            <a:off x="1216206" y="2209838"/>
            <a:ext cx="5747740" cy="0"/>
          </a:xfrm>
          <a:prstGeom prst="line">
            <a:avLst/>
          </a:prstGeom>
          <a:ln w="9525" cap="rnd">
            <a:solidFill>
              <a:srgbClr val="FFFFFF"/>
            </a:solidFill>
            <a:prstDash val="solid"/>
            <a:headEnd type="none" w="sm" len="sm"/>
            <a:tailEnd type="none" w="sm" len="sm"/>
          </a:ln>
        </p:spPr>
      </p:sp>
      <p:sp>
        <p:nvSpPr>
          <p:cNvPr id="24" name="AutoShape 24"/>
          <p:cNvSpPr/>
          <p:nvPr/>
        </p:nvSpPr>
        <p:spPr>
          <a:xfrm>
            <a:off x="1216206" y="3850466"/>
            <a:ext cx="5747740" cy="0"/>
          </a:xfrm>
          <a:prstGeom prst="line">
            <a:avLst/>
          </a:prstGeom>
          <a:ln w="9525" cap="rnd">
            <a:solidFill>
              <a:srgbClr val="FFFFFF"/>
            </a:solidFill>
            <a:prstDash val="solid"/>
            <a:headEnd type="none" w="sm" len="sm"/>
            <a:tailEnd type="none" w="sm" len="sm"/>
          </a:ln>
        </p:spPr>
      </p:sp>
      <p:sp>
        <p:nvSpPr>
          <p:cNvPr id="25" name="AutoShape 25"/>
          <p:cNvSpPr/>
          <p:nvPr/>
        </p:nvSpPr>
        <p:spPr>
          <a:xfrm>
            <a:off x="1216206" y="5491093"/>
            <a:ext cx="5747740" cy="0"/>
          </a:xfrm>
          <a:prstGeom prst="line">
            <a:avLst/>
          </a:prstGeom>
          <a:ln w="9525" cap="rnd">
            <a:solidFill>
              <a:srgbClr val="FFFFFF"/>
            </a:solidFill>
            <a:prstDash val="solid"/>
            <a:headEnd type="none" w="sm" len="sm"/>
            <a:tailEnd type="none" w="sm" len="sm"/>
          </a:ln>
        </p:spPr>
      </p:sp>
      <p:grpSp>
        <p:nvGrpSpPr>
          <p:cNvPr id="26" name="Group 26"/>
          <p:cNvGrpSpPr/>
          <p:nvPr/>
        </p:nvGrpSpPr>
        <p:grpSpPr>
          <a:xfrm>
            <a:off x="1216206" y="8007370"/>
            <a:ext cx="5489832" cy="1319186"/>
            <a:chOff x="0" y="0"/>
            <a:chExt cx="7319776" cy="1758915"/>
          </a:xfrm>
        </p:grpSpPr>
        <p:sp>
          <p:nvSpPr>
            <p:cNvPr id="27" name="TextBox 27"/>
            <p:cNvSpPr txBox="1"/>
            <p:nvPr/>
          </p:nvSpPr>
          <p:spPr>
            <a:xfrm>
              <a:off x="0" y="-19050"/>
              <a:ext cx="7319776" cy="4406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FFFFFF"/>
                  </a:solidFill>
                  <a:latin typeface="Poppins Light"/>
                </a:rPr>
                <a:t>PART 5</a:t>
              </a:r>
            </a:p>
          </p:txBody>
        </p:sp>
        <p:sp>
          <p:nvSpPr>
            <p:cNvPr id="28" name="TextBox 28"/>
            <p:cNvSpPr txBox="1"/>
            <p:nvPr/>
          </p:nvSpPr>
          <p:spPr>
            <a:xfrm>
              <a:off x="0" y="558553"/>
              <a:ext cx="7319776" cy="1200362"/>
            </a:xfrm>
            <a:prstGeom prst="rect">
              <a:avLst/>
            </a:prstGeom>
          </p:spPr>
          <p:txBody>
            <a:bodyPr lIns="0" tIns="0" rIns="0" bIns="0" rtlCol="0" anchor="t">
              <a:spAutoFit/>
            </a:bodyPr>
            <a:lstStyle/>
            <a:p>
              <a:pPr>
                <a:lnSpc>
                  <a:spcPts val="3640"/>
                </a:lnSpc>
                <a:spcBef>
                  <a:spcPct val="0"/>
                </a:spcBef>
              </a:pPr>
              <a:r>
                <a:rPr lang="en-US" sz="2800">
                  <a:solidFill>
                    <a:srgbClr val="FFFFFF"/>
                  </a:solidFill>
                  <a:latin typeface="Poppins Light Bold"/>
                </a:rPr>
                <a:t>Road Safety Policies And Guidelines And Its Advantages</a:t>
              </a:r>
            </a:p>
          </p:txBody>
        </p:sp>
      </p:grpSp>
      <p:sp>
        <p:nvSpPr>
          <p:cNvPr id="29" name="AutoShape 29"/>
          <p:cNvSpPr/>
          <p:nvPr/>
        </p:nvSpPr>
        <p:spPr>
          <a:xfrm>
            <a:off x="1216206" y="7604087"/>
            <a:ext cx="5747740" cy="0"/>
          </a:xfrm>
          <a:prstGeom prst="line">
            <a:avLst/>
          </a:prstGeom>
          <a:ln w="9525" cap="rnd">
            <a:solidFill>
              <a:srgbClr val="FFFFFF"/>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467"/>
            <a:ext cx="18288000" cy="1847982"/>
          </a:xfrm>
          <a:prstGeom prst="rect">
            <a:avLst/>
          </a:prstGeom>
          <a:solidFill>
            <a:srgbClr val="299740"/>
          </a:solidFill>
        </p:spPr>
      </p:sp>
      <p:sp>
        <p:nvSpPr>
          <p:cNvPr id="3" name="AutoShape 3"/>
          <p:cNvSpPr/>
          <p:nvPr/>
        </p:nvSpPr>
        <p:spPr>
          <a:xfrm>
            <a:off x="0" y="-14467"/>
            <a:ext cx="4104658" cy="10301467"/>
          </a:xfrm>
          <a:prstGeom prst="rect">
            <a:avLst/>
          </a:prstGeom>
          <a:solidFill>
            <a:srgbClr val="299740"/>
          </a:solidFill>
        </p:spPr>
      </p:sp>
      <p:sp>
        <p:nvSpPr>
          <p:cNvPr id="4" name="AutoShape 4"/>
          <p:cNvSpPr/>
          <p:nvPr/>
        </p:nvSpPr>
        <p:spPr>
          <a:xfrm rot="5400000">
            <a:off x="-1041710" y="5131504"/>
            <a:ext cx="10301467" cy="0"/>
          </a:xfrm>
          <a:prstGeom prst="line">
            <a:avLst/>
          </a:prstGeom>
          <a:ln w="9525" cap="rnd">
            <a:solidFill>
              <a:srgbClr val="C8C8C8"/>
            </a:solidFill>
            <a:prstDash val="solid"/>
            <a:headEnd type="none" w="sm" len="sm"/>
            <a:tailEnd type="none" w="sm" len="sm"/>
          </a:ln>
        </p:spPr>
      </p:sp>
      <p:sp>
        <p:nvSpPr>
          <p:cNvPr id="5" name="TextBox 5"/>
          <p:cNvSpPr txBox="1"/>
          <p:nvPr/>
        </p:nvSpPr>
        <p:spPr>
          <a:xfrm>
            <a:off x="4382267" y="701561"/>
            <a:ext cx="2859258"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Objective</a:t>
            </a:r>
          </a:p>
        </p:txBody>
      </p:sp>
      <p:sp>
        <p:nvSpPr>
          <p:cNvPr id="6" name="TextBox 6"/>
          <p:cNvSpPr txBox="1"/>
          <p:nvPr/>
        </p:nvSpPr>
        <p:spPr>
          <a:xfrm>
            <a:off x="496923" y="2291775"/>
            <a:ext cx="2366503"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Safe Road Design</a:t>
            </a:r>
          </a:p>
        </p:txBody>
      </p:sp>
      <p:sp>
        <p:nvSpPr>
          <p:cNvPr id="7" name="TextBox 7"/>
          <p:cNvSpPr txBox="1"/>
          <p:nvPr/>
        </p:nvSpPr>
        <p:spPr>
          <a:xfrm>
            <a:off x="496923" y="6143526"/>
            <a:ext cx="2715308"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Safe Speed Design</a:t>
            </a:r>
          </a:p>
        </p:txBody>
      </p:sp>
      <p:sp>
        <p:nvSpPr>
          <p:cNvPr id="8" name="TextBox 8"/>
          <p:cNvSpPr txBox="1"/>
          <p:nvPr/>
        </p:nvSpPr>
        <p:spPr>
          <a:xfrm>
            <a:off x="7714371" y="701561"/>
            <a:ext cx="2859258"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Description Of Action</a:t>
            </a:r>
          </a:p>
        </p:txBody>
      </p:sp>
      <p:sp>
        <p:nvSpPr>
          <p:cNvPr id="9" name="TextBox 9"/>
          <p:cNvSpPr txBox="1"/>
          <p:nvPr/>
        </p:nvSpPr>
        <p:spPr>
          <a:xfrm>
            <a:off x="11076261" y="496774"/>
            <a:ext cx="2859258" cy="815975"/>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Objectively verifiable indicator(s)</a:t>
            </a:r>
          </a:p>
        </p:txBody>
      </p:sp>
      <p:sp>
        <p:nvSpPr>
          <p:cNvPr id="10" name="TextBox 10"/>
          <p:cNvSpPr txBox="1"/>
          <p:nvPr/>
        </p:nvSpPr>
        <p:spPr>
          <a:xfrm>
            <a:off x="14740565" y="701561"/>
            <a:ext cx="2970446" cy="406400"/>
          </a:xfrm>
          <a:prstGeom prst="rect">
            <a:avLst/>
          </a:prstGeom>
        </p:spPr>
        <p:txBody>
          <a:bodyPr lIns="0" tIns="0" rIns="0" bIns="0" rtlCol="0" anchor="t">
            <a:spAutoFit/>
          </a:bodyPr>
          <a:lstStyle/>
          <a:p>
            <a:pPr marL="0" lvl="0" indent="0" algn="l">
              <a:lnSpc>
                <a:spcPts val="3249"/>
              </a:lnSpc>
              <a:spcBef>
                <a:spcPct val="0"/>
              </a:spcBef>
            </a:pPr>
            <a:r>
              <a:rPr lang="en-US" sz="2499" spc="-74">
                <a:solidFill>
                  <a:srgbClr val="FFFFFF"/>
                </a:solidFill>
                <a:latin typeface="HK Grotesk Bold Bold"/>
              </a:rPr>
              <a:t>Means Of Verification</a:t>
            </a:r>
          </a:p>
        </p:txBody>
      </p:sp>
      <p:sp>
        <p:nvSpPr>
          <p:cNvPr id="11" name="TextBox 11"/>
          <p:cNvSpPr txBox="1"/>
          <p:nvPr/>
        </p:nvSpPr>
        <p:spPr>
          <a:xfrm>
            <a:off x="4497297" y="2291775"/>
            <a:ext cx="2859258" cy="1166495"/>
          </a:xfrm>
          <a:prstGeom prst="rect">
            <a:avLst/>
          </a:prstGeom>
        </p:spPr>
        <p:txBody>
          <a:bodyPr lIns="0" tIns="0" rIns="0" bIns="0" rtlCol="0" anchor="t">
            <a:spAutoFit/>
          </a:bodyPr>
          <a:lstStyle/>
          <a:p>
            <a:pPr marL="0" lvl="0" indent="0" algn="l">
              <a:lnSpc>
                <a:spcPts val="2379"/>
              </a:lnSpc>
              <a:spcBef>
                <a:spcPct val="0"/>
              </a:spcBef>
            </a:pPr>
            <a:r>
              <a:rPr lang="en-US" sz="1699">
                <a:solidFill>
                  <a:srgbClr val="000000"/>
                </a:solidFill>
                <a:latin typeface="HK Grotesk Light"/>
              </a:rPr>
              <a:t>The designs of our roads should encourage appropriate road user behaviour and safe speeds.</a:t>
            </a:r>
          </a:p>
        </p:txBody>
      </p:sp>
      <p:sp>
        <p:nvSpPr>
          <p:cNvPr id="12" name="TextBox 12"/>
          <p:cNvSpPr txBox="1"/>
          <p:nvPr/>
        </p:nvSpPr>
        <p:spPr>
          <a:xfrm>
            <a:off x="4382267" y="6143526"/>
            <a:ext cx="2859258" cy="1757045"/>
          </a:xfrm>
          <a:prstGeom prst="rect">
            <a:avLst/>
          </a:prstGeom>
        </p:spPr>
        <p:txBody>
          <a:bodyPr lIns="0" tIns="0" rIns="0" bIns="0" rtlCol="0" anchor="t">
            <a:spAutoFit/>
          </a:bodyPr>
          <a:lstStyle/>
          <a:p>
            <a:pPr>
              <a:lnSpc>
                <a:spcPts val="2379"/>
              </a:lnSpc>
            </a:pPr>
            <a:r>
              <a:rPr lang="en-US" sz="1699">
                <a:solidFill>
                  <a:srgbClr val="000000"/>
                </a:solidFill>
                <a:latin typeface="HK Grotesk Light"/>
              </a:rPr>
              <a:t>Safe speeds – that should suit the function and level of safety of the road.</a:t>
            </a:r>
          </a:p>
          <a:p>
            <a:pPr marL="0" lvl="0" indent="0" algn="l">
              <a:lnSpc>
                <a:spcPts val="2379"/>
              </a:lnSpc>
              <a:spcBef>
                <a:spcPct val="0"/>
              </a:spcBef>
            </a:pPr>
            <a:r>
              <a:rPr lang="en-US" sz="1699">
                <a:solidFill>
                  <a:srgbClr val="000000"/>
                </a:solidFill>
                <a:latin typeface="HK Grotesk Light"/>
              </a:rPr>
              <a:t>Road users understand and comply with speed limits and drive to the conditions</a:t>
            </a:r>
          </a:p>
        </p:txBody>
      </p:sp>
      <p:sp>
        <p:nvSpPr>
          <p:cNvPr id="13" name="TextBox 13"/>
          <p:cNvSpPr txBox="1"/>
          <p:nvPr/>
        </p:nvSpPr>
        <p:spPr>
          <a:xfrm>
            <a:off x="7728025" y="2291775"/>
            <a:ext cx="2859258" cy="293814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Centre barriers and medians on rural roads</a:t>
            </a:r>
          </a:p>
          <a:p>
            <a:pPr>
              <a:lnSpc>
                <a:spcPts val="2379"/>
              </a:lnSpc>
            </a:pPr>
            <a:endParaRPr lang="en-US" sz="1699">
              <a:solidFill>
                <a:srgbClr val="000000"/>
              </a:solidFill>
              <a:latin typeface="HK Grotesk Light"/>
            </a:endParaRPr>
          </a:p>
          <a:p>
            <a:pPr marL="367029" lvl="1" indent="-183514">
              <a:lnSpc>
                <a:spcPts val="2379"/>
              </a:lnSpc>
              <a:buFont typeface="Arial"/>
              <a:buChar char="•"/>
            </a:pPr>
            <a:r>
              <a:rPr lang="en-US" sz="1699">
                <a:solidFill>
                  <a:srgbClr val="000000"/>
                </a:solidFill>
                <a:latin typeface="HK Grotesk Light"/>
              </a:rPr>
              <a:t>Roundabout treatments at the intersection</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Removal/barrier protection of roadside hazards Greater use of rumble strips</a:t>
            </a:r>
          </a:p>
        </p:txBody>
      </p:sp>
      <p:sp>
        <p:nvSpPr>
          <p:cNvPr id="14" name="TextBox 14"/>
          <p:cNvSpPr txBox="1"/>
          <p:nvPr/>
        </p:nvSpPr>
        <p:spPr>
          <a:xfrm>
            <a:off x="11081789" y="2291775"/>
            <a:ext cx="2859258" cy="175704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Policy formulated and implemented</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Increased level of awareness of road designs when driving</a:t>
            </a:r>
          </a:p>
        </p:txBody>
      </p:sp>
      <p:sp>
        <p:nvSpPr>
          <p:cNvPr id="15" name="AutoShape 15"/>
          <p:cNvSpPr/>
          <p:nvPr/>
        </p:nvSpPr>
        <p:spPr>
          <a:xfrm rot="5400000">
            <a:off x="5659990" y="5131504"/>
            <a:ext cx="10301467" cy="0"/>
          </a:xfrm>
          <a:prstGeom prst="line">
            <a:avLst/>
          </a:prstGeom>
          <a:ln w="9525" cap="rnd">
            <a:solidFill>
              <a:srgbClr val="C8C8C8"/>
            </a:solidFill>
            <a:prstDash val="solid"/>
            <a:headEnd type="none" w="sm" len="sm"/>
            <a:tailEnd type="none" w="sm" len="sm"/>
          </a:ln>
        </p:spPr>
      </p:sp>
      <p:sp>
        <p:nvSpPr>
          <p:cNvPr id="16" name="AutoShape 16"/>
          <p:cNvSpPr/>
          <p:nvPr/>
        </p:nvSpPr>
        <p:spPr>
          <a:xfrm rot="5400000">
            <a:off x="9018073" y="5138738"/>
            <a:ext cx="10287000" cy="0"/>
          </a:xfrm>
          <a:prstGeom prst="line">
            <a:avLst/>
          </a:prstGeom>
          <a:ln w="9525" cap="rnd">
            <a:solidFill>
              <a:srgbClr val="C8C8C8"/>
            </a:solidFill>
            <a:prstDash val="solid"/>
            <a:headEnd type="none" w="sm" len="sm"/>
            <a:tailEnd type="none" w="sm" len="sm"/>
          </a:ln>
        </p:spPr>
      </p:sp>
      <p:sp>
        <p:nvSpPr>
          <p:cNvPr id="17" name="AutoShape 17"/>
          <p:cNvSpPr/>
          <p:nvPr/>
        </p:nvSpPr>
        <p:spPr>
          <a:xfrm rot="5400000">
            <a:off x="2309140" y="5131504"/>
            <a:ext cx="10301467" cy="0"/>
          </a:xfrm>
          <a:prstGeom prst="line">
            <a:avLst/>
          </a:prstGeom>
          <a:ln w="9525" cap="rnd">
            <a:solidFill>
              <a:srgbClr val="C8C8C8"/>
            </a:solidFill>
            <a:prstDash val="solid"/>
            <a:headEnd type="none" w="sm" len="sm"/>
            <a:tailEnd type="none" w="sm" len="sm"/>
          </a:ln>
        </p:spPr>
      </p:sp>
      <p:sp>
        <p:nvSpPr>
          <p:cNvPr id="18" name="TextBox 18"/>
          <p:cNvSpPr txBox="1"/>
          <p:nvPr/>
        </p:nvSpPr>
        <p:spPr>
          <a:xfrm>
            <a:off x="14796159" y="2291775"/>
            <a:ext cx="2859258" cy="1166495"/>
          </a:xfrm>
          <a:prstGeom prst="rect">
            <a:avLst/>
          </a:prstGeom>
        </p:spPr>
        <p:txBody>
          <a:bodyPr lIns="0" tIns="0" rIns="0" bIns="0" rtlCol="0" anchor="t">
            <a:spAutoFit/>
          </a:bodyPr>
          <a:lstStyle/>
          <a:p>
            <a:pPr marL="367029" lvl="1" indent="-183514" algn="l">
              <a:lnSpc>
                <a:spcPts val="2379"/>
              </a:lnSpc>
              <a:buFont typeface="Arial"/>
              <a:buChar char="•"/>
            </a:pPr>
            <a:r>
              <a:rPr lang="en-US" sz="1699">
                <a:solidFill>
                  <a:srgbClr val="000000"/>
                </a:solidFill>
                <a:latin typeface="HK Grotesk Light"/>
              </a:rPr>
              <a:t>Construction of good road designs that must be approved by the appropriate authorities</a:t>
            </a:r>
          </a:p>
        </p:txBody>
      </p:sp>
      <p:sp>
        <p:nvSpPr>
          <p:cNvPr id="19" name="TextBox 19"/>
          <p:cNvSpPr txBox="1"/>
          <p:nvPr/>
        </p:nvSpPr>
        <p:spPr>
          <a:xfrm>
            <a:off x="496923" y="359995"/>
            <a:ext cx="3110812" cy="1108583"/>
          </a:xfrm>
          <a:prstGeom prst="rect">
            <a:avLst/>
          </a:prstGeom>
        </p:spPr>
        <p:txBody>
          <a:bodyPr lIns="0" tIns="0" rIns="0" bIns="0" rtlCol="0" anchor="t">
            <a:spAutoFit/>
          </a:bodyPr>
          <a:lstStyle/>
          <a:p>
            <a:pPr marL="0" lvl="0" indent="0" algn="l">
              <a:lnSpc>
                <a:spcPts val="4498"/>
              </a:lnSpc>
              <a:spcBef>
                <a:spcPct val="0"/>
              </a:spcBef>
            </a:pPr>
            <a:r>
              <a:rPr lang="en-US" sz="3460" spc="-103">
                <a:solidFill>
                  <a:srgbClr val="FFFFFF"/>
                </a:solidFill>
                <a:latin typeface="HK Grotesk Bold"/>
              </a:rPr>
              <a:t>ROAD SAFETY POLICIES</a:t>
            </a:r>
          </a:p>
        </p:txBody>
      </p:sp>
      <p:sp>
        <p:nvSpPr>
          <p:cNvPr id="20" name="AutoShape 20"/>
          <p:cNvSpPr/>
          <p:nvPr/>
        </p:nvSpPr>
        <p:spPr>
          <a:xfrm rot="-10800000">
            <a:off x="0" y="5686723"/>
            <a:ext cx="18288000" cy="0"/>
          </a:xfrm>
          <a:prstGeom prst="line">
            <a:avLst/>
          </a:prstGeom>
          <a:ln w="9525" cap="rnd">
            <a:solidFill>
              <a:srgbClr val="C8C8C8"/>
            </a:solidFill>
            <a:prstDash val="solid"/>
            <a:headEnd type="none" w="sm" len="sm"/>
            <a:tailEnd type="none" w="sm" len="sm"/>
          </a:ln>
        </p:spPr>
      </p:sp>
      <p:sp>
        <p:nvSpPr>
          <p:cNvPr id="21" name="AutoShape 21"/>
          <p:cNvSpPr/>
          <p:nvPr/>
        </p:nvSpPr>
        <p:spPr>
          <a:xfrm rot="-10800000">
            <a:off x="0" y="1833117"/>
            <a:ext cx="18288000" cy="0"/>
          </a:xfrm>
          <a:prstGeom prst="line">
            <a:avLst/>
          </a:prstGeom>
          <a:ln w="9525" cap="rnd">
            <a:solidFill>
              <a:srgbClr val="C8C8C8"/>
            </a:solidFill>
            <a:prstDash val="solid"/>
            <a:headEnd type="none" w="sm" len="sm"/>
            <a:tailEnd type="none" w="sm" len="sm"/>
          </a:ln>
        </p:spPr>
      </p:sp>
      <p:sp>
        <p:nvSpPr>
          <p:cNvPr id="22" name="TextBox 22"/>
          <p:cNvSpPr txBox="1"/>
          <p:nvPr/>
        </p:nvSpPr>
        <p:spPr>
          <a:xfrm>
            <a:off x="7728025" y="6143526"/>
            <a:ext cx="2859258" cy="3233420"/>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Rural road speed limits based on the level of road protection </a:t>
            </a:r>
          </a:p>
          <a:p>
            <a:pPr>
              <a:lnSpc>
                <a:spcPts val="2379"/>
              </a:lnSpc>
            </a:pPr>
            <a:endParaRPr lang="en-US" sz="1699">
              <a:solidFill>
                <a:srgbClr val="000000"/>
              </a:solidFill>
              <a:latin typeface="HK Grotesk Light"/>
            </a:endParaRPr>
          </a:p>
          <a:p>
            <a:pPr marL="367029" lvl="1" indent="-183514">
              <a:lnSpc>
                <a:spcPts val="2379"/>
              </a:lnSpc>
              <a:buFont typeface="Arial"/>
              <a:buChar char="•"/>
            </a:pPr>
            <a:r>
              <a:rPr lang="en-US" sz="1699">
                <a:solidFill>
                  <a:srgbClr val="000000"/>
                </a:solidFill>
                <a:latin typeface="HK Grotesk Light"/>
              </a:rPr>
              <a:t>More 80km/hr speed zones where 100km/h open road limit is not safe</a:t>
            </a:r>
          </a:p>
          <a:p>
            <a:pPr>
              <a:lnSpc>
                <a:spcPts val="2379"/>
              </a:lnSpc>
            </a:pPr>
            <a:r>
              <a:rPr lang="en-US" sz="1699">
                <a:solidFill>
                  <a:srgbClr val="000000"/>
                </a:solidFill>
                <a:latin typeface="HK Grotesk Light"/>
              </a:rPr>
              <a:t> </a:t>
            </a:r>
          </a:p>
          <a:p>
            <a:pPr marL="367029" lvl="1" indent="-183514">
              <a:lnSpc>
                <a:spcPts val="2379"/>
              </a:lnSpc>
              <a:buFont typeface="Arial"/>
              <a:buChar char="•"/>
            </a:pPr>
            <a:r>
              <a:rPr lang="en-US" sz="1699">
                <a:solidFill>
                  <a:srgbClr val="000000"/>
                </a:solidFill>
                <a:latin typeface="HK Grotesk Light"/>
              </a:rPr>
              <a:t>Encouraging less than 40km/hr in Urban zones</a:t>
            </a:r>
          </a:p>
          <a:p>
            <a:pPr algn="l">
              <a:lnSpc>
                <a:spcPts val="2379"/>
              </a:lnSpc>
            </a:pPr>
            <a:r>
              <a:rPr lang="en-US" sz="1699">
                <a:solidFill>
                  <a:srgbClr val="000000"/>
                </a:solidFill>
                <a:latin typeface="HK Grotesk Light"/>
              </a:rPr>
              <a:t> </a:t>
            </a:r>
          </a:p>
        </p:txBody>
      </p:sp>
      <p:sp>
        <p:nvSpPr>
          <p:cNvPr id="23" name="TextBox 23"/>
          <p:cNvSpPr txBox="1"/>
          <p:nvPr/>
        </p:nvSpPr>
        <p:spPr>
          <a:xfrm>
            <a:off x="11056519" y="6143526"/>
            <a:ext cx="2859258" cy="3528695"/>
          </a:xfrm>
          <a:prstGeom prst="rect">
            <a:avLst/>
          </a:prstGeom>
        </p:spPr>
        <p:txBody>
          <a:bodyPr lIns="0" tIns="0" rIns="0" bIns="0" rtlCol="0" anchor="t">
            <a:spAutoFit/>
          </a:bodyPr>
          <a:lstStyle/>
          <a:p>
            <a:pPr marL="367029" lvl="1" indent="-183514">
              <a:lnSpc>
                <a:spcPts val="2379"/>
              </a:lnSpc>
              <a:buFont typeface="Arial"/>
              <a:buChar char="•"/>
            </a:pPr>
            <a:r>
              <a:rPr lang="en-US" sz="1699">
                <a:solidFill>
                  <a:srgbClr val="000000"/>
                </a:solidFill>
                <a:latin typeface="HK Grotesk Light"/>
              </a:rPr>
              <a:t>Policy formulated and promotional campaigns undertaken</a:t>
            </a:r>
          </a:p>
          <a:p>
            <a:pPr>
              <a:lnSpc>
                <a:spcPts val="2379"/>
              </a:lnSpc>
            </a:pPr>
            <a:endParaRPr lang="en-US" sz="1699">
              <a:solidFill>
                <a:srgbClr val="000000"/>
              </a:solidFill>
              <a:latin typeface="HK Grotesk Light"/>
            </a:endParaRPr>
          </a:p>
          <a:p>
            <a:pPr marL="367029" lvl="1" indent="-183514">
              <a:lnSpc>
                <a:spcPts val="2379"/>
              </a:lnSpc>
              <a:buFont typeface="Arial"/>
              <a:buChar char="•"/>
            </a:pPr>
            <a:r>
              <a:rPr lang="en-US" sz="1699">
                <a:solidFill>
                  <a:srgbClr val="000000"/>
                </a:solidFill>
                <a:latin typeface="HK Grotesk Light"/>
              </a:rPr>
              <a:t>Speed monitoring systems in place e.g traffic and body cameras for police officers</a:t>
            </a:r>
          </a:p>
          <a:p>
            <a:pPr>
              <a:lnSpc>
                <a:spcPts val="2379"/>
              </a:lnSpc>
            </a:pPr>
            <a:endParaRPr lang="en-US" sz="1699">
              <a:solidFill>
                <a:srgbClr val="000000"/>
              </a:solidFill>
              <a:latin typeface="HK Grotesk Light"/>
            </a:endParaRPr>
          </a:p>
          <a:p>
            <a:pPr marL="367029" lvl="1" indent="-183514" algn="l">
              <a:lnSpc>
                <a:spcPts val="2379"/>
              </a:lnSpc>
              <a:buFont typeface="Arial"/>
              <a:buChar char="•"/>
            </a:pPr>
            <a:r>
              <a:rPr lang="en-US" sz="1699">
                <a:solidFill>
                  <a:srgbClr val="000000"/>
                </a:solidFill>
                <a:latin typeface="HK Grotesk Light"/>
              </a:rPr>
              <a:t>Putting up road speed signs at the designated areas</a:t>
            </a:r>
          </a:p>
        </p:txBody>
      </p:sp>
      <p:sp>
        <p:nvSpPr>
          <p:cNvPr id="24" name="TextBox 24"/>
          <p:cNvSpPr txBox="1"/>
          <p:nvPr/>
        </p:nvSpPr>
        <p:spPr>
          <a:xfrm>
            <a:off x="14796159" y="6143526"/>
            <a:ext cx="2859258" cy="871220"/>
          </a:xfrm>
          <a:prstGeom prst="rect">
            <a:avLst/>
          </a:prstGeom>
        </p:spPr>
        <p:txBody>
          <a:bodyPr lIns="0" tIns="0" rIns="0" bIns="0" rtlCol="0" anchor="t">
            <a:spAutoFit/>
          </a:bodyPr>
          <a:lstStyle/>
          <a:p>
            <a:pPr marL="367029" lvl="1" indent="-183514" algn="l">
              <a:lnSpc>
                <a:spcPts val="2379"/>
              </a:lnSpc>
              <a:buFont typeface="Arial"/>
              <a:buChar char="•"/>
            </a:pPr>
            <a:r>
              <a:rPr lang="en-US" sz="1699">
                <a:solidFill>
                  <a:srgbClr val="000000"/>
                </a:solidFill>
                <a:latin typeface="HK Grotesk Light"/>
              </a:rPr>
              <a:t>Issuing fines to drivers who do not comply with the speed limits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412229"/>
            <a:ext cx="5441187" cy="2846071"/>
          </a:xfrm>
          <a:prstGeom prst="rect">
            <a:avLst/>
          </a:prstGeom>
        </p:spPr>
        <p:txBody>
          <a:bodyPr lIns="0" tIns="0" rIns="0" bIns="0" rtlCol="0" anchor="t">
            <a:spAutoFit/>
          </a:bodyPr>
          <a:lstStyle/>
          <a:p>
            <a:pPr>
              <a:lnSpc>
                <a:spcPts val="5610"/>
              </a:lnSpc>
            </a:pPr>
            <a:r>
              <a:rPr lang="en-US" sz="5100">
                <a:solidFill>
                  <a:srgbClr val="299740"/>
                </a:solidFill>
                <a:latin typeface="HK Grotesk Bold"/>
              </a:rPr>
              <a:t>Advantages of Road Safety Policies &amp; Guidelines</a:t>
            </a:r>
          </a:p>
        </p:txBody>
      </p:sp>
      <p:grpSp>
        <p:nvGrpSpPr>
          <p:cNvPr id="3" name="Group 3"/>
          <p:cNvGrpSpPr/>
          <p:nvPr/>
        </p:nvGrpSpPr>
        <p:grpSpPr>
          <a:xfrm>
            <a:off x="17071728" y="9029700"/>
            <a:ext cx="569595" cy="228600"/>
            <a:chOff x="0" y="0"/>
            <a:chExt cx="759460" cy="304800"/>
          </a:xfrm>
        </p:grpSpPr>
        <p:grpSp>
          <p:nvGrpSpPr>
            <p:cNvPr id="4" name="Group 4"/>
            <p:cNvGrpSpPr>
              <a:grpSpLocks noChangeAspect="1"/>
            </p:cNvGrpSpPr>
            <p:nvPr/>
          </p:nvGrpSpPr>
          <p:grpSpPr>
            <a:xfrm>
              <a:off x="0" y="0"/>
              <a:ext cx="304800" cy="304800"/>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6" name="Group 6"/>
            <p:cNvGrpSpPr>
              <a:grpSpLocks noChangeAspect="1"/>
            </p:cNvGrpSpPr>
            <p:nvPr/>
          </p:nvGrpSpPr>
          <p:grpSpPr>
            <a:xfrm>
              <a:off x="454660" y="0"/>
              <a:ext cx="304800" cy="30480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8" name="AutoShape 8"/>
          <p:cNvSpPr/>
          <p:nvPr/>
        </p:nvSpPr>
        <p:spPr>
          <a:xfrm>
            <a:off x="16357377" y="0"/>
            <a:ext cx="9525" cy="10287000"/>
          </a:xfrm>
          <a:prstGeom prst="rect">
            <a:avLst/>
          </a:prstGeom>
          <a:solidFill>
            <a:srgbClr val="100A40"/>
          </a:solidFill>
        </p:spPr>
      </p:sp>
      <p:sp>
        <p:nvSpPr>
          <p:cNvPr id="9" name="AutoShape 9"/>
          <p:cNvSpPr/>
          <p:nvPr/>
        </p:nvSpPr>
        <p:spPr>
          <a:xfrm>
            <a:off x="16318439" y="0"/>
            <a:ext cx="87400" cy="2626180"/>
          </a:xfrm>
          <a:prstGeom prst="rect">
            <a:avLst/>
          </a:prstGeom>
          <a:solidFill>
            <a:srgbClr val="299740"/>
          </a:solidFill>
        </p:spPr>
      </p:sp>
      <p:sp>
        <p:nvSpPr>
          <p:cNvPr id="10" name="TextBox 10"/>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1" name="AutoShape 11"/>
          <p:cNvSpPr/>
          <p:nvPr/>
        </p:nvSpPr>
        <p:spPr>
          <a:xfrm>
            <a:off x="7524657" y="2021844"/>
            <a:ext cx="481278" cy="0"/>
          </a:xfrm>
          <a:prstGeom prst="line">
            <a:avLst/>
          </a:prstGeom>
          <a:ln w="19050" cap="rnd">
            <a:solidFill>
              <a:srgbClr val="0B1E60"/>
            </a:solidFill>
            <a:prstDash val="solid"/>
            <a:headEnd type="none" w="sm" len="sm"/>
            <a:tailEnd type="triangle" w="lg" len="med"/>
          </a:ln>
        </p:spPr>
      </p:sp>
      <p:sp>
        <p:nvSpPr>
          <p:cNvPr id="12" name="AutoShape 12"/>
          <p:cNvSpPr/>
          <p:nvPr/>
        </p:nvSpPr>
        <p:spPr>
          <a:xfrm>
            <a:off x="7443401" y="6471655"/>
            <a:ext cx="481278" cy="0"/>
          </a:xfrm>
          <a:prstGeom prst="line">
            <a:avLst/>
          </a:prstGeom>
          <a:ln w="19050" cap="rnd">
            <a:solidFill>
              <a:srgbClr val="0B1E60"/>
            </a:solidFill>
            <a:prstDash val="solid"/>
            <a:headEnd type="none" w="sm" len="sm"/>
            <a:tailEnd type="triangle" w="lg" len="med"/>
          </a:ln>
        </p:spPr>
      </p:sp>
      <p:sp>
        <p:nvSpPr>
          <p:cNvPr id="13" name="TextBox 13"/>
          <p:cNvSpPr txBox="1"/>
          <p:nvPr/>
        </p:nvSpPr>
        <p:spPr>
          <a:xfrm>
            <a:off x="8471861" y="3698311"/>
            <a:ext cx="6930214" cy="2334895"/>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It ensures road safety issues are an integral part of all activities across all Government programmes through Ministries, Departments and Agencies that actively engage in developing and implementing policies and activities to prevent and manage Road Traffic injuries and fatalities.</a:t>
            </a:r>
          </a:p>
        </p:txBody>
      </p:sp>
      <p:sp>
        <p:nvSpPr>
          <p:cNvPr id="14" name="TextBox 14"/>
          <p:cNvSpPr txBox="1"/>
          <p:nvPr/>
        </p:nvSpPr>
        <p:spPr>
          <a:xfrm>
            <a:off x="8471861" y="1827440"/>
            <a:ext cx="6930214" cy="1764030"/>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299740"/>
                </a:solidFill>
                <a:latin typeface="HK Grotesk Bold"/>
              </a:rPr>
              <a:t>Provides a framework for mainstreaming of road safety in MDAs</a:t>
            </a:r>
          </a:p>
        </p:txBody>
      </p:sp>
      <p:sp>
        <p:nvSpPr>
          <p:cNvPr id="15" name="TextBox 15"/>
          <p:cNvSpPr txBox="1"/>
          <p:nvPr/>
        </p:nvSpPr>
        <p:spPr>
          <a:xfrm>
            <a:off x="8465610" y="8149590"/>
            <a:ext cx="6898366" cy="1163320"/>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This ensures that motorists and pedestrians are alert whenever they use the road at any given point in time and to be aware of their surroundings. </a:t>
            </a:r>
          </a:p>
        </p:txBody>
      </p:sp>
      <p:sp>
        <p:nvSpPr>
          <p:cNvPr id="16" name="TextBox 16"/>
          <p:cNvSpPr txBox="1"/>
          <p:nvPr/>
        </p:nvSpPr>
        <p:spPr>
          <a:xfrm>
            <a:off x="8465610" y="6280785"/>
            <a:ext cx="6898366" cy="1764030"/>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299740"/>
                </a:solidFill>
                <a:latin typeface="HK Grotesk Bold"/>
              </a:rPr>
              <a:t>Reduces the number of actual or potential road traffic crashes and injuries</a:t>
            </a:r>
          </a:p>
        </p:txBody>
      </p:sp>
      <p:pic>
        <p:nvPicPr>
          <p:cNvPr id="17" name="Picture 17"/>
          <p:cNvPicPr>
            <a:picLocks noChangeAspect="1"/>
          </p:cNvPicPr>
          <p:nvPr/>
        </p:nvPicPr>
        <p:blipFill>
          <a:blip r:embed="rId2"/>
          <a:srcRect/>
          <a:stretch>
            <a:fillRect/>
          </a:stretch>
        </p:blipFill>
        <p:spPr>
          <a:xfrm>
            <a:off x="1028700" y="1028700"/>
            <a:ext cx="1874562" cy="18745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412229"/>
            <a:ext cx="5441187" cy="2846071"/>
          </a:xfrm>
          <a:prstGeom prst="rect">
            <a:avLst/>
          </a:prstGeom>
        </p:spPr>
        <p:txBody>
          <a:bodyPr lIns="0" tIns="0" rIns="0" bIns="0" rtlCol="0" anchor="t">
            <a:spAutoFit/>
          </a:bodyPr>
          <a:lstStyle/>
          <a:p>
            <a:pPr>
              <a:lnSpc>
                <a:spcPts val="5610"/>
              </a:lnSpc>
            </a:pPr>
            <a:r>
              <a:rPr lang="en-US" sz="5100">
                <a:solidFill>
                  <a:srgbClr val="299740"/>
                </a:solidFill>
                <a:latin typeface="HK Grotesk Bold"/>
              </a:rPr>
              <a:t>Advantages of Road Safety Policies &amp; Guidelines</a:t>
            </a:r>
          </a:p>
        </p:txBody>
      </p:sp>
      <p:grpSp>
        <p:nvGrpSpPr>
          <p:cNvPr id="3" name="Group 3"/>
          <p:cNvGrpSpPr/>
          <p:nvPr/>
        </p:nvGrpSpPr>
        <p:grpSpPr>
          <a:xfrm>
            <a:off x="17071728" y="9029700"/>
            <a:ext cx="569595" cy="228600"/>
            <a:chOff x="0" y="0"/>
            <a:chExt cx="759460" cy="304800"/>
          </a:xfrm>
        </p:grpSpPr>
        <p:grpSp>
          <p:nvGrpSpPr>
            <p:cNvPr id="4" name="Group 4"/>
            <p:cNvGrpSpPr>
              <a:grpSpLocks noChangeAspect="1"/>
            </p:cNvGrpSpPr>
            <p:nvPr/>
          </p:nvGrpSpPr>
          <p:grpSpPr>
            <a:xfrm>
              <a:off x="0" y="0"/>
              <a:ext cx="304800" cy="304800"/>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6" name="Group 6"/>
            <p:cNvGrpSpPr>
              <a:grpSpLocks noChangeAspect="1"/>
            </p:cNvGrpSpPr>
            <p:nvPr/>
          </p:nvGrpSpPr>
          <p:grpSpPr>
            <a:xfrm>
              <a:off x="454660" y="0"/>
              <a:ext cx="304800" cy="30480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8" name="AutoShape 8"/>
          <p:cNvSpPr/>
          <p:nvPr/>
        </p:nvSpPr>
        <p:spPr>
          <a:xfrm>
            <a:off x="16357377" y="0"/>
            <a:ext cx="9525" cy="10287000"/>
          </a:xfrm>
          <a:prstGeom prst="rect">
            <a:avLst/>
          </a:prstGeom>
          <a:solidFill>
            <a:srgbClr val="100A40"/>
          </a:solidFill>
        </p:spPr>
      </p:sp>
      <p:sp>
        <p:nvSpPr>
          <p:cNvPr id="9" name="AutoShape 9"/>
          <p:cNvSpPr/>
          <p:nvPr/>
        </p:nvSpPr>
        <p:spPr>
          <a:xfrm>
            <a:off x="16318439" y="0"/>
            <a:ext cx="87400" cy="2626180"/>
          </a:xfrm>
          <a:prstGeom prst="rect">
            <a:avLst/>
          </a:prstGeom>
          <a:solidFill>
            <a:srgbClr val="299740"/>
          </a:solidFill>
        </p:spPr>
      </p:sp>
      <p:sp>
        <p:nvSpPr>
          <p:cNvPr id="10" name="TextBox 10"/>
          <p:cNvSpPr txBox="1"/>
          <p:nvPr/>
        </p:nvSpPr>
        <p:spPr>
          <a:xfrm rot="5400000">
            <a:off x="15518459" y="2692871"/>
            <a:ext cx="3638032" cy="309690"/>
          </a:xfrm>
          <a:prstGeom prst="rect">
            <a:avLst/>
          </a:prstGeom>
        </p:spPr>
        <p:txBody>
          <a:bodyPr lIns="0" tIns="0" rIns="0" bIns="0" rtlCol="0" anchor="t">
            <a:spAutoFit/>
          </a:bodyPr>
          <a:lstStyle/>
          <a:p>
            <a:pPr algn="l">
              <a:lnSpc>
                <a:spcPts val="2520"/>
              </a:lnSpc>
              <a:spcBef>
                <a:spcPct val="0"/>
              </a:spcBef>
            </a:pPr>
            <a:r>
              <a:rPr lang="en-US" sz="1800">
                <a:solidFill>
                  <a:srgbClr val="100A40"/>
                </a:solidFill>
                <a:latin typeface="HK Grotesk Light"/>
              </a:rPr>
              <a:t>Road Safety Awareness</a:t>
            </a:r>
          </a:p>
        </p:txBody>
      </p:sp>
      <p:sp>
        <p:nvSpPr>
          <p:cNvPr id="11" name="AutoShape 11"/>
          <p:cNvSpPr/>
          <p:nvPr/>
        </p:nvSpPr>
        <p:spPr>
          <a:xfrm>
            <a:off x="7532218" y="3304529"/>
            <a:ext cx="481278" cy="0"/>
          </a:xfrm>
          <a:prstGeom prst="line">
            <a:avLst/>
          </a:prstGeom>
          <a:ln w="19050" cap="rnd">
            <a:solidFill>
              <a:srgbClr val="0B1E60"/>
            </a:solidFill>
            <a:prstDash val="solid"/>
            <a:headEnd type="none" w="sm" len="sm"/>
            <a:tailEnd type="triangle" w="lg" len="med"/>
          </a:ln>
        </p:spPr>
      </p:sp>
      <p:sp>
        <p:nvSpPr>
          <p:cNvPr id="12" name="AutoShape 12"/>
          <p:cNvSpPr/>
          <p:nvPr/>
        </p:nvSpPr>
        <p:spPr>
          <a:xfrm>
            <a:off x="7450962" y="7062205"/>
            <a:ext cx="481278" cy="0"/>
          </a:xfrm>
          <a:prstGeom prst="line">
            <a:avLst/>
          </a:prstGeom>
          <a:ln w="19050" cap="rnd">
            <a:solidFill>
              <a:srgbClr val="0B1E60"/>
            </a:solidFill>
            <a:prstDash val="solid"/>
            <a:headEnd type="none" w="sm" len="sm"/>
            <a:tailEnd type="triangle" w="lg" len="med"/>
          </a:ln>
        </p:spPr>
      </p:sp>
      <p:sp>
        <p:nvSpPr>
          <p:cNvPr id="13" name="TextBox 13"/>
          <p:cNvSpPr txBox="1"/>
          <p:nvPr/>
        </p:nvSpPr>
        <p:spPr>
          <a:xfrm>
            <a:off x="8479422" y="4391659"/>
            <a:ext cx="6930214" cy="1944370"/>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This minimizes risks of penalties and conviction for traffic offences and ensures that the public follows the laws and regulations put in place to safeguard and protect themselves from causing or becoming a part of an accident(s). </a:t>
            </a:r>
          </a:p>
        </p:txBody>
      </p:sp>
      <p:sp>
        <p:nvSpPr>
          <p:cNvPr id="14" name="TextBox 14"/>
          <p:cNvSpPr txBox="1"/>
          <p:nvPr/>
        </p:nvSpPr>
        <p:spPr>
          <a:xfrm>
            <a:off x="8479422" y="3110126"/>
            <a:ext cx="6930214" cy="1173480"/>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299740"/>
                </a:solidFill>
                <a:latin typeface="HK Grotesk Bold"/>
              </a:rPr>
              <a:t>Enhances compliance with the traffic law and regulations</a:t>
            </a:r>
          </a:p>
        </p:txBody>
      </p:sp>
      <p:sp>
        <p:nvSpPr>
          <p:cNvPr id="15" name="TextBox 15"/>
          <p:cNvSpPr txBox="1"/>
          <p:nvPr/>
        </p:nvSpPr>
        <p:spPr>
          <a:xfrm>
            <a:off x="8473171" y="8149590"/>
            <a:ext cx="6898366" cy="1108710"/>
          </a:xfrm>
          <a:prstGeom prst="rect">
            <a:avLst/>
          </a:prstGeom>
        </p:spPr>
        <p:txBody>
          <a:bodyPr lIns="0" tIns="0" rIns="0" bIns="0" rtlCol="0" anchor="t">
            <a:spAutoFit/>
          </a:bodyPr>
          <a:lstStyle/>
          <a:p>
            <a:pPr marL="0" lvl="0" indent="0" algn="l">
              <a:lnSpc>
                <a:spcPts val="2940"/>
              </a:lnSpc>
              <a:spcBef>
                <a:spcPct val="0"/>
              </a:spcBef>
            </a:pPr>
            <a:r>
              <a:rPr lang="en-US" sz="2100">
                <a:solidFill>
                  <a:srgbClr val="000000"/>
                </a:solidFill>
                <a:latin typeface="HK Grotesk Light"/>
              </a:rPr>
              <a:t>These include driver training, staff road safety induction and sensitization; and vehicle purchase and identifying where health and road safety improvements can be made.</a:t>
            </a:r>
          </a:p>
        </p:txBody>
      </p:sp>
      <p:sp>
        <p:nvSpPr>
          <p:cNvPr id="16" name="TextBox 16"/>
          <p:cNvSpPr txBox="1"/>
          <p:nvPr/>
        </p:nvSpPr>
        <p:spPr>
          <a:xfrm>
            <a:off x="8473171" y="6871335"/>
            <a:ext cx="6898366" cy="1173480"/>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299740"/>
                </a:solidFill>
                <a:latin typeface="HK Grotesk Bold"/>
              </a:rPr>
              <a:t>Provides a mechanism for informed road safety decisions</a:t>
            </a:r>
          </a:p>
        </p:txBody>
      </p:sp>
      <p:pic>
        <p:nvPicPr>
          <p:cNvPr id="17" name="Picture 17"/>
          <p:cNvPicPr>
            <a:picLocks noChangeAspect="1"/>
          </p:cNvPicPr>
          <p:nvPr/>
        </p:nvPicPr>
        <p:blipFill>
          <a:blip r:embed="rId2"/>
          <a:srcRect/>
          <a:stretch>
            <a:fillRect/>
          </a:stretch>
        </p:blipFill>
        <p:spPr>
          <a:xfrm>
            <a:off x="1028700" y="1028700"/>
            <a:ext cx="1874562" cy="18745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279832"/>
            <a:ext cx="5441187" cy="2846071"/>
          </a:xfrm>
          <a:prstGeom prst="rect">
            <a:avLst/>
          </a:prstGeom>
        </p:spPr>
        <p:txBody>
          <a:bodyPr lIns="0" tIns="0" rIns="0" bIns="0" rtlCol="0" anchor="t">
            <a:spAutoFit/>
          </a:bodyPr>
          <a:lstStyle/>
          <a:p>
            <a:pPr>
              <a:lnSpc>
                <a:spcPts val="5610"/>
              </a:lnSpc>
            </a:pPr>
            <a:r>
              <a:rPr lang="en-US" sz="5100">
                <a:solidFill>
                  <a:srgbClr val="299740"/>
                </a:solidFill>
                <a:latin typeface="HK Grotesk Bold"/>
              </a:rPr>
              <a:t>Advantages of Road Safety Policies &amp; Guidelines</a:t>
            </a:r>
          </a:p>
        </p:txBody>
      </p:sp>
      <p:grpSp>
        <p:nvGrpSpPr>
          <p:cNvPr id="3" name="Group 3"/>
          <p:cNvGrpSpPr/>
          <p:nvPr/>
        </p:nvGrpSpPr>
        <p:grpSpPr>
          <a:xfrm>
            <a:off x="17071728" y="9029700"/>
            <a:ext cx="569595" cy="228600"/>
            <a:chOff x="0" y="0"/>
            <a:chExt cx="759460" cy="304800"/>
          </a:xfrm>
        </p:grpSpPr>
        <p:grpSp>
          <p:nvGrpSpPr>
            <p:cNvPr id="4" name="Group 4"/>
            <p:cNvGrpSpPr>
              <a:grpSpLocks noChangeAspect="1"/>
            </p:cNvGrpSpPr>
            <p:nvPr/>
          </p:nvGrpSpPr>
          <p:grpSpPr>
            <a:xfrm>
              <a:off x="0" y="0"/>
              <a:ext cx="304800" cy="304800"/>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6" name="Group 6"/>
            <p:cNvGrpSpPr>
              <a:grpSpLocks noChangeAspect="1"/>
            </p:cNvGrpSpPr>
            <p:nvPr/>
          </p:nvGrpSpPr>
          <p:grpSpPr>
            <a:xfrm>
              <a:off x="454660" y="0"/>
              <a:ext cx="304800" cy="30480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8" name="AutoShape 8"/>
          <p:cNvSpPr/>
          <p:nvPr/>
        </p:nvSpPr>
        <p:spPr>
          <a:xfrm>
            <a:off x="16357377" y="0"/>
            <a:ext cx="9525" cy="10287000"/>
          </a:xfrm>
          <a:prstGeom prst="rect">
            <a:avLst/>
          </a:prstGeom>
          <a:solidFill>
            <a:srgbClr val="100A40"/>
          </a:solidFill>
        </p:spPr>
      </p:sp>
      <p:sp>
        <p:nvSpPr>
          <p:cNvPr id="9" name="AutoShape 9"/>
          <p:cNvSpPr/>
          <p:nvPr/>
        </p:nvSpPr>
        <p:spPr>
          <a:xfrm>
            <a:off x="16318439" y="0"/>
            <a:ext cx="87400" cy="2626180"/>
          </a:xfrm>
          <a:prstGeom prst="rect">
            <a:avLst/>
          </a:prstGeom>
          <a:solidFill>
            <a:srgbClr val="299740"/>
          </a:solidFill>
        </p:spPr>
      </p:sp>
      <p:sp>
        <p:nvSpPr>
          <p:cNvPr id="10" name="TextBox 10"/>
          <p:cNvSpPr txBox="1"/>
          <p:nvPr/>
        </p:nvSpPr>
        <p:spPr>
          <a:xfrm rot="5400000">
            <a:off x="15518459" y="2692871"/>
            <a:ext cx="3638032" cy="309690"/>
          </a:xfrm>
          <a:prstGeom prst="rect">
            <a:avLst/>
          </a:prstGeom>
        </p:spPr>
        <p:txBody>
          <a:bodyPr lIns="0" tIns="0" rIns="0" bIns="0" rtlCol="0" anchor="t">
            <a:spAutoFit/>
          </a:bodyPr>
          <a:lstStyle/>
          <a:p>
            <a:pPr algn="l">
              <a:lnSpc>
                <a:spcPts val="2520"/>
              </a:lnSpc>
              <a:spcBef>
                <a:spcPct val="0"/>
              </a:spcBef>
            </a:pPr>
            <a:r>
              <a:rPr lang="en-US" sz="1800">
                <a:solidFill>
                  <a:srgbClr val="100A40"/>
                </a:solidFill>
                <a:latin typeface="HK Grotesk Light"/>
              </a:rPr>
              <a:t>Road Safety Awareness</a:t>
            </a:r>
          </a:p>
        </p:txBody>
      </p:sp>
      <p:sp>
        <p:nvSpPr>
          <p:cNvPr id="11" name="AutoShape 11"/>
          <p:cNvSpPr/>
          <p:nvPr/>
        </p:nvSpPr>
        <p:spPr>
          <a:xfrm>
            <a:off x="7532218" y="3550607"/>
            <a:ext cx="481278" cy="0"/>
          </a:xfrm>
          <a:prstGeom prst="line">
            <a:avLst/>
          </a:prstGeom>
          <a:ln w="19050" cap="rnd">
            <a:solidFill>
              <a:srgbClr val="0B1E60"/>
            </a:solidFill>
            <a:prstDash val="solid"/>
            <a:headEnd type="none" w="sm" len="sm"/>
            <a:tailEnd type="triangle" w="lg" len="med"/>
          </a:ln>
        </p:spPr>
      </p:sp>
      <p:sp>
        <p:nvSpPr>
          <p:cNvPr id="12" name="AutoShape 12"/>
          <p:cNvSpPr/>
          <p:nvPr/>
        </p:nvSpPr>
        <p:spPr>
          <a:xfrm>
            <a:off x="7450962" y="6319255"/>
            <a:ext cx="481278" cy="0"/>
          </a:xfrm>
          <a:prstGeom prst="line">
            <a:avLst/>
          </a:prstGeom>
          <a:ln w="19050" cap="rnd">
            <a:solidFill>
              <a:srgbClr val="0B1E60"/>
            </a:solidFill>
            <a:prstDash val="solid"/>
            <a:headEnd type="none" w="sm" len="sm"/>
            <a:tailEnd type="triangle" w="lg" len="med"/>
          </a:ln>
        </p:spPr>
      </p:sp>
      <p:sp>
        <p:nvSpPr>
          <p:cNvPr id="13" name="TextBox 13"/>
          <p:cNvSpPr txBox="1"/>
          <p:nvPr/>
        </p:nvSpPr>
        <p:spPr>
          <a:xfrm>
            <a:off x="8479422" y="4041213"/>
            <a:ext cx="6930214" cy="1553845"/>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Costs such as wear and tear, fuel, insurance premiums, legal fees and claims from employees and third parties, fewer vehicles off the road for repair as a result of road crashes and injuries can be effectively reduced annually.</a:t>
            </a:r>
          </a:p>
        </p:txBody>
      </p:sp>
      <p:sp>
        <p:nvSpPr>
          <p:cNvPr id="14" name="TextBox 14"/>
          <p:cNvSpPr txBox="1"/>
          <p:nvPr/>
        </p:nvSpPr>
        <p:spPr>
          <a:xfrm>
            <a:off x="8479422" y="3356203"/>
            <a:ext cx="6930214" cy="582930"/>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299740"/>
                </a:solidFill>
                <a:latin typeface="HK Grotesk Bold"/>
              </a:rPr>
              <a:t>Reduces and controls costs</a:t>
            </a:r>
          </a:p>
        </p:txBody>
      </p:sp>
      <p:sp>
        <p:nvSpPr>
          <p:cNvPr id="15" name="TextBox 15"/>
          <p:cNvSpPr txBox="1"/>
          <p:nvPr/>
        </p:nvSpPr>
        <p:spPr>
          <a:xfrm>
            <a:off x="8473171" y="7406640"/>
            <a:ext cx="6898366" cy="1944370"/>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This prevents and minimizes road traffic crashes and injuries involving pedestrians, motorists and cyclists. Some examples are the use of safety belts at all times when one is driving, not driving under the influence of alcohol, not using ,mobile phones while driving etc.</a:t>
            </a:r>
          </a:p>
        </p:txBody>
      </p:sp>
      <p:sp>
        <p:nvSpPr>
          <p:cNvPr id="16" name="TextBox 16"/>
          <p:cNvSpPr txBox="1"/>
          <p:nvPr/>
        </p:nvSpPr>
        <p:spPr>
          <a:xfrm>
            <a:off x="8473171" y="6128385"/>
            <a:ext cx="6898366" cy="1173480"/>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299740"/>
                </a:solidFill>
                <a:latin typeface="HK Grotesk Bold"/>
              </a:rPr>
              <a:t>Promotes a culture of safe driving by the public</a:t>
            </a:r>
          </a:p>
        </p:txBody>
      </p:sp>
      <p:pic>
        <p:nvPicPr>
          <p:cNvPr id="17" name="Picture 17"/>
          <p:cNvPicPr>
            <a:picLocks noChangeAspect="1"/>
          </p:cNvPicPr>
          <p:nvPr/>
        </p:nvPicPr>
        <p:blipFill>
          <a:blip r:embed="rId2"/>
          <a:srcRect/>
          <a:stretch>
            <a:fillRect/>
          </a:stretch>
        </p:blipFill>
        <p:spPr>
          <a:xfrm>
            <a:off x="1028700" y="1028700"/>
            <a:ext cx="1874562" cy="187456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5143500" y="5138738"/>
            <a:ext cx="10287000" cy="0"/>
          </a:xfrm>
          <a:prstGeom prst="line">
            <a:avLst/>
          </a:prstGeom>
          <a:ln w="9525" cap="rnd">
            <a:solidFill>
              <a:srgbClr val="000000">
                <a:alpha val="29804"/>
              </a:srgbClr>
            </a:solidFill>
            <a:prstDash val="solid"/>
            <a:headEnd type="none" w="sm" len="sm"/>
            <a:tailEnd type="none" w="sm" len="sm"/>
          </a:ln>
        </p:spPr>
      </p:sp>
      <p:sp>
        <p:nvSpPr>
          <p:cNvPr id="3" name="AutoShape 3"/>
          <p:cNvSpPr/>
          <p:nvPr/>
        </p:nvSpPr>
        <p:spPr>
          <a:xfrm>
            <a:off x="0" y="7875"/>
            <a:ext cx="18288000" cy="1597395"/>
          </a:xfrm>
          <a:prstGeom prst="rect">
            <a:avLst/>
          </a:prstGeom>
          <a:solidFill>
            <a:srgbClr val="299740"/>
          </a:solidFill>
        </p:spPr>
      </p:sp>
      <p:grpSp>
        <p:nvGrpSpPr>
          <p:cNvPr id="4" name="Group 4"/>
          <p:cNvGrpSpPr/>
          <p:nvPr/>
        </p:nvGrpSpPr>
        <p:grpSpPr>
          <a:xfrm>
            <a:off x="6699760" y="6776122"/>
            <a:ext cx="4957171" cy="2925040"/>
            <a:chOff x="0" y="0"/>
            <a:chExt cx="6609561" cy="3900053"/>
          </a:xfrm>
        </p:grpSpPr>
        <p:sp>
          <p:nvSpPr>
            <p:cNvPr id="5" name="TextBox 5"/>
            <p:cNvSpPr txBox="1"/>
            <p:nvPr/>
          </p:nvSpPr>
          <p:spPr>
            <a:xfrm>
              <a:off x="0" y="1259300"/>
              <a:ext cx="6609561" cy="2640753"/>
            </a:xfrm>
            <a:prstGeom prst="rect">
              <a:avLst/>
            </a:prstGeom>
          </p:spPr>
          <p:txBody>
            <a:bodyPr lIns="0" tIns="0" rIns="0" bIns="0" rtlCol="0" anchor="t">
              <a:spAutoFit/>
            </a:bodyPr>
            <a:lstStyle/>
            <a:p>
              <a:pPr>
                <a:lnSpc>
                  <a:spcPts val="2659"/>
                </a:lnSpc>
              </a:pPr>
              <a:r>
                <a:rPr lang="en-US" sz="1899">
                  <a:solidFill>
                    <a:srgbClr val="000000"/>
                  </a:solidFill>
                  <a:latin typeface="HK Grotesk Light"/>
                </a:rPr>
                <a:t>Provides for the safety, health and welfare of workers and all persons lawfully present at workplaces.</a:t>
              </a:r>
            </a:p>
            <a:p>
              <a:pPr marL="0" lvl="0" indent="0" algn="l">
                <a:lnSpc>
                  <a:spcPts val="2659"/>
                </a:lnSpc>
                <a:spcBef>
                  <a:spcPct val="0"/>
                </a:spcBef>
              </a:pPr>
              <a:r>
                <a:rPr lang="en-US" sz="1899">
                  <a:solidFill>
                    <a:srgbClr val="000000"/>
                  </a:solidFill>
                  <a:latin typeface="HK Grotesk Light"/>
                </a:rPr>
                <a:t>This includes driving or riding at work, whether in a company vehicle, a hired vehicle or the employee’s own vehicle.</a:t>
              </a:r>
            </a:p>
          </p:txBody>
        </p:sp>
        <p:sp>
          <p:nvSpPr>
            <p:cNvPr id="6" name="TextBox 6"/>
            <p:cNvSpPr txBox="1"/>
            <p:nvPr/>
          </p:nvSpPr>
          <p:spPr>
            <a:xfrm>
              <a:off x="0" y="-28575"/>
              <a:ext cx="6609561" cy="1078442"/>
            </a:xfrm>
            <a:prstGeom prst="rect">
              <a:avLst/>
            </a:prstGeom>
          </p:spPr>
          <p:txBody>
            <a:bodyPr lIns="0" tIns="0" rIns="0" bIns="0" rtlCol="0" anchor="t">
              <a:spAutoFit/>
            </a:bodyPr>
            <a:lstStyle/>
            <a:p>
              <a:pPr marL="0" lvl="0" indent="0" algn="l">
                <a:lnSpc>
                  <a:spcPts val="3249"/>
                </a:lnSpc>
                <a:spcBef>
                  <a:spcPct val="0"/>
                </a:spcBef>
              </a:pPr>
              <a:r>
                <a:rPr lang="en-US" sz="2499">
                  <a:solidFill>
                    <a:srgbClr val="299740"/>
                  </a:solidFill>
                  <a:latin typeface="HK Grotesk Bold Bold"/>
                </a:rPr>
                <a:t>The Occupational Safety and Health ACT, 2007</a:t>
              </a:r>
            </a:p>
          </p:txBody>
        </p:sp>
      </p:grpSp>
      <p:grpSp>
        <p:nvGrpSpPr>
          <p:cNvPr id="7" name="Group 7"/>
          <p:cNvGrpSpPr/>
          <p:nvPr/>
        </p:nvGrpSpPr>
        <p:grpSpPr>
          <a:xfrm>
            <a:off x="611363" y="2467444"/>
            <a:ext cx="4957171" cy="3535289"/>
            <a:chOff x="0" y="0"/>
            <a:chExt cx="6609561" cy="4713719"/>
          </a:xfrm>
        </p:grpSpPr>
        <p:sp>
          <p:nvSpPr>
            <p:cNvPr id="8" name="TextBox 8"/>
            <p:cNvSpPr txBox="1"/>
            <p:nvPr/>
          </p:nvSpPr>
          <p:spPr>
            <a:xfrm>
              <a:off x="0" y="739466"/>
              <a:ext cx="6609561" cy="3974253"/>
            </a:xfrm>
            <a:prstGeom prst="rect">
              <a:avLst/>
            </a:prstGeom>
          </p:spPr>
          <p:txBody>
            <a:bodyPr lIns="0" tIns="0" rIns="0" bIns="0" rtlCol="0" anchor="t">
              <a:spAutoFit/>
            </a:bodyPr>
            <a:lstStyle/>
            <a:p>
              <a:pPr>
                <a:lnSpc>
                  <a:spcPts val="2659"/>
                </a:lnSpc>
              </a:pPr>
              <a:r>
                <a:rPr lang="en-US" sz="1899">
                  <a:solidFill>
                    <a:srgbClr val="000000"/>
                  </a:solidFill>
                  <a:latin typeface="HK Grotesk Light"/>
                </a:rPr>
                <a:t>In Kenya, speed limiters are a mandatory requirement for all Commercial Vehicles and Passenger Service Vehicles (PSVs).</a:t>
              </a:r>
            </a:p>
            <a:p>
              <a:pPr>
                <a:lnSpc>
                  <a:spcPts val="2659"/>
                </a:lnSpc>
              </a:pPr>
              <a:endParaRPr lang="en-US" sz="1899">
                <a:solidFill>
                  <a:srgbClr val="000000"/>
                </a:solidFill>
                <a:latin typeface="HK Grotesk Light"/>
              </a:endParaRPr>
            </a:p>
            <a:p>
              <a:pPr>
                <a:lnSpc>
                  <a:spcPts val="2659"/>
                </a:lnSpc>
              </a:pPr>
              <a:r>
                <a:rPr lang="en-US" sz="1899">
                  <a:solidFill>
                    <a:srgbClr val="000000"/>
                  </a:solidFill>
                  <a:latin typeface="HK Grotesk Light"/>
                </a:rPr>
                <a:t>The KS 2295-1:2018 standard specifies requirements for the performance and installation of devices designed to limit the maximum road speed of motor vehicles by control of engine power.</a:t>
              </a:r>
            </a:p>
          </p:txBody>
        </p:sp>
        <p:sp>
          <p:nvSpPr>
            <p:cNvPr id="9" name="TextBox 9"/>
            <p:cNvSpPr txBox="1"/>
            <p:nvPr/>
          </p:nvSpPr>
          <p:spPr>
            <a:xfrm>
              <a:off x="0" y="-28575"/>
              <a:ext cx="6609561" cy="532342"/>
            </a:xfrm>
            <a:prstGeom prst="rect">
              <a:avLst/>
            </a:prstGeom>
          </p:spPr>
          <p:txBody>
            <a:bodyPr lIns="0" tIns="0" rIns="0" bIns="0" rtlCol="0" anchor="t">
              <a:spAutoFit/>
            </a:bodyPr>
            <a:lstStyle/>
            <a:p>
              <a:pPr>
                <a:lnSpc>
                  <a:spcPts val="3250"/>
                </a:lnSpc>
                <a:spcBef>
                  <a:spcPct val="0"/>
                </a:spcBef>
              </a:pPr>
              <a:r>
                <a:rPr lang="en-US" sz="2500">
                  <a:solidFill>
                    <a:srgbClr val="299740"/>
                  </a:solidFill>
                  <a:latin typeface="HK Grotesk Bold Bold"/>
                </a:rPr>
                <a:t>The NTSA Act 2012</a:t>
              </a:r>
            </a:p>
          </p:txBody>
        </p:sp>
      </p:grpSp>
      <p:grpSp>
        <p:nvGrpSpPr>
          <p:cNvPr id="10" name="Group 10"/>
          <p:cNvGrpSpPr/>
          <p:nvPr/>
        </p:nvGrpSpPr>
        <p:grpSpPr>
          <a:xfrm>
            <a:off x="12778911" y="6776122"/>
            <a:ext cx="4957171" cy="1191809"/>
            <a:chOff x="0" y="0"/>
            <a:chExt cx="6609561" cy="1589078"/>
          </a:xfrm>
        </p:grpSpPr>
        <p:sp>
          <p:nvSpPr>
            <p:cNvPr id="11" name="TextBox 11"/>
            <p:cNvSpPr txBox="1"/>
            <p:nvPr/>
          </p:nvSpPr>
          <p:spPr>
            <a:xfrm>
              <a:off x="0" y="726325"/>
              <a:ext cx="6609561" cy="862753"/>
            </a:xfrm>
            <a:prstGeom prst="rect">
              <a:avLst/>
            </a:prstGeom>
          </p:spPr>
          <p:txBody>
            <a:bodyPr lIns="0" tIns="0" rIns="0" bIns="0" rtlCol="0" anchor="t">
              <a:spAutoFit/>
            </a:bodyPr>
            <a:lstStyle/>
            <a:p>
              <a:pPr marL="0" lvl="0" indent="0" algn="l">
                <a:lnSpc>
                  <a:spcPts val="2659"/>
                </a:lnSpc>
                <a:spcBef>
                  <a:spcPct val="0"/>
                </a:spcBef>
              </a:pPr>
              <a:r>
                <a:rPr lang="en-US" sz="1899">
                  <a:solidFill>
                    <a:srgbClr val="000000"/>
                  </a:solidFill>
                  <a:latin typeface="HK Grotesk Light"/>
                </a:rPr>
                <a:t>The Act sets out all traffic offences and penalties for cases such as the use of seat belts.</a:t>
              </a:r>
            </a:p>
          </p:txBody>
        </p:sp>
        <p:sp>
          <p:nvSpPr>
            <p:cNvPr id="12" name="TextBox 12"/>
            <p:cNvSpPr txBox="1"/>
            <p:nvPr/>
          </p:nvSpPr>
          <p:spPr>
            <a:xfrm>
              <a:off x="0" y="-28575"/>
              <a:ext cx="6609561" cy="532342"/>
            </a:xfrm>
            <a:prstGeom prst="rect">
              <a:avLst/>
            </a:prstGeom>
          </p:spPr>
          <p:txBody>
            <a:bodyPr lIns="0" tIns="0" rIns="0" bIns="0" rtlCol="0" anchor="t">
              <a:spAutoFit/>
            </a:bodyPr>
            <a:lstStyle/>
            <a:p>
              <a:pPr marL="0" lvl="0" indent="0" algn="l">
                <a:lnSpc>
                  <a:spcPts val="3249"/>
                </a:lnSpc>
                <a:spcBef>
                  <a:spcPct val="0"/>
                </a:spcBef>
              </a:pPr>
              <a:r>
                <a:rPr lang="en-US" sz="2499">
                  <a:solidFill>
                    <a:srgbClr val="299740"/>
                  </a:solidFill>
                  <a:latin typeface="HK Grotesk Bold Bold"/>
                </a:rPr>
                <a:t>Traffic Act</a:t>
              </a:r>
            </a:p>
          </p:txBody>
        </p:sp>
      </p:grpSp>
      <p:grpSp>
        <p:nvGrpSpPr>
          <p:cNvPr id="13" name="Group 13"/>
          <p:cNvGrpSpPr/>
          <p:nvPr/>
        </p:nvGrpSpPr>
        <p:grpSpPr>
          <a:xfrm>
            <a:off x="12778911" y="2467444"/>
            <a:ext cx="4957171" cy="1609260"/>
            <a:chOff x="0" y="0"/>
            <a:chExt cx="6609561" cy="2145680"/>
          </a:xfrm>
        </p:grpSpPr>
        <p:sp>
          <p:nvSpPr>
            <p:cNvPr id="14" name="TextBox 14"/>
            <p:cNvSpPr txBox="1"/>
            <p:nvPr/>
          </p:nvSpPr>
          <p:spPr>
            <a:xfrm>
              <a:off x="0" y="1282927"/>
              <a:ext cx="6609561" cy="862753"/>
            </a:xfrm>
            <a:prstGeom prst="rect">
              <a:avLst/>
            </a:prstGeom>
          </p:spPr>
          <p:txBody>
            <a:bodyPr lIns="0" tIns="0" rIns="0" bIns="0" rtlCol="0" anchor="t">
              <a:spAutoFit/>
            </a:bodyPr>
            <a:lstStyle/>
            <a:p>
              <a:pPr marL="0" lvl="0" indent="0" algn="l">
                <a:lnSpc>
                  <a:spcPts val="2659"/>
                </a:lnSpc>
                <a:spcBef>
                  <a:spcPct val="0"/>
                </a:spcBef>
              </a:pPr>
              <a:r>
                <a:rPr lang="en-US" sz="1899">
                  <a:solidFill>
                    <a:srgbClr val="000000"/>
                  </a:solidFill>
                  <a:latin typeface="HK Grotesk Light"/>
                </a:rPr>
                <a:t>Sets out a compensatory framework for all work related injuries.</a:t>
              </a:r>
            </a:p>
          </p:txBody>
        </p:sp>
        <p:sp>
          <p:nvSpPr>
            <p:cNvPr id="15" name="TextBox 15"/>
            <p:cNvSpPr txBox="1"/>
            <p:nvPr/>
          </p:nvSpPr>
          <p:spPr>
            <a:xfrm>
              <a:off x="0" y="-28575"/>
              <a:ext cx="6609561" cy="1078442"/>
            </a:xfrm>
            <a:prstGeom prst="rect">
              <a:avLst/>
            </a:prstGeom>
          </p:spPr>
          <p:txBody>
            <a:bodyPr lIns="0" tIns="0" rIns="0" bIns="0" rtlCol="0" anchor="t">
              <a:spAutoFit/>
            </a:bodyPr>
            <a:lstStyle/>
            <a:p>
              <a:pPr marL="0" lvl="0" indent="0" algn="l">
                <a:lnSpc>
                  <a:spcPts val="3249"/>
                </a:lnSpc>
                <a:spcBef>
                  <a:spcPct val="0"/>
                </a:spcBef>
              </a:pPr>
              <a:r>
                <a:rPr lang="en-US" sz="2499">
                  <a:solidFill>
                    <a:srgbClr val="299740"/>
                  </a:solidFill>
                  <a:latin typeface="HK Grotesk Bold Bold"/>
                </a:rPr>
                <a:t>Work Injury Compensation WIBA 2007 Act</a:t>
              </a:r>
            </a:p>
          </p:txBody>
        </p:sp>
      </p:grpSp>
      <p:grpSp>
        <p:nvGrpSpPr>
          <p:cNvPr id="16" name="Group 16"/>
          <p:cNvGrpSpPr/>
          <p:nvPr/>
        </p:nvGrpSpPr>
        <p:grpSpPr>
          <a:xfrm>
            <a:off x="611363" y="6768306"/>
            <a:ext cx="4957171" cy="1525184"/>
            <a:chOff x="0" y="0"/>
            <a:chExt cx="6609561" cy="2033578"/>
          </a:xfrm>
        </p:grpSpPr>
        <p:sp>
          <p:nvSpPr>
            <p:cNvPr id="17" name="TextBox 17"/>
            <p:cNvSpPr txBox="1"/>
            <p:nvPr/>
          </p:nvSpPr>
          <p:spPr>
            <a:xfrm>
              <a:off x="0" y="726325"/>
              <a:ext cx="6609561" cy="1307253"/>
            </a:xfrm>
            <a:prstGeom prst="rect">
              <a:avLst/>
            </a:prstGeom>
          </p:spPr>
          <p:txBody>
            <a:bodyPr lIns="0" tIns="0" rIns="0" bIns="0" rtlCol="0" anchor="t">
              <a:spAutoFit/>
            </a:bodyPr>
            <a:lstStyle/>
            <a:p>
              <a:pPr marL="0" lvl="0" indent="0" algn="l">
                <a:lnSpc>
                  <a:spcPts val="2659"/>
                </a:lnSpc>
                <a:spcBef>
                  <a:spcPct val="0"/>
                </a:spcBef>
              </a:pPr>
              <a:r>
                <a:rPr lang="en-US" sz="1899">
                  <a:solidFill>
                    <a:srgbClr val="000000"/>
                  </a:solidFill>
                  <a:latin typeface="HK Grotesk Light"/>
                </a:rPr>
                <a:t>Highlights the rights of every Kenyan citizen including protection to the fundamental right to life.</a:t>
              </a:r>
            </a:p>
          </p:txBody>
        </p:sp>
        <p:sp>
          <p:nvSpPr>
            <p:cNvPr id="18" name="TextBox 18"/>
            <p:cNvSpPr txBox="1"/>
            <p:nvPr/>
          </p:nvSpPr>
          <p:spPr>
            <a:xfrm>
              <a:off x="0" y="-28575"/>
              <a:ext cx="6609561" cy="532342"/>
            </a:xfrm>
            <a:prstGeom prst="rect">
              <a:avLst/>
            </a:prstGeom>
          </p:spPr>
          <p:txBody>
            <a:bodyPr lIns="0" tIns="0" rIns="0" bIns="0" rtlCol="0" anchor="t">
              <a:spAutoFit/>
            </a:bodyPr>
            <a:lstStyle/>
            <a:p>
              <a:pPr marL="0" lvl="0" indent="0" algn="l">
                <a:lnSpc>
                  <a:spcPts val="3249"/>
                </a:lnSpc>
                <a:spcBef>
                  <a:spcPct val="0"/>
                </a:spcBef>
              </a:pPr>
              <a:r>
                <a:rPr lang="en-US" sz="2499">
                  <a:solidFill>
                    <a:srgbClr val="299740"/>
                  </a:solidFill>
                  <a:latin typeface="HK Grotesk Bold Bold"/>
                </a:rPr>
                <a:t>The Kenyan constitution 2010</a:t>
              </a:r>
            </a:p>
          </p:txBody>
        </p:sp>
      </p:grpSp>
      <p:sp>
        <p:nvSpPr>
          <p:cNvPr id="19" name="TextBox 19"/>
          <p:cNvSpPr txBox="1"/>
          <p:nvPr/>
        </p:nvSpPr>
        <p:spPr>
          <a:xfrm>
            <a:off x="6699760" y="384298"/>
            <a:ext cx="10105665" cy="815975"/>
          </a:xfrm>
          <a:prstGeom prst="rect">
            <a:avLst/>
          </a:prstGeom>
        </p:spPr>
        <p:txBody>
          <a:bodyPr lIns="0" tIns="0" rIns="0" bIns="0" rtlCol="0" anchor="t">
            <a:spAutoFit/>
          </a:bodyPr>
          <a:lstStyle/>
          <a:p>
            <a:pPr>
              <a:lnSpc>
                <a:spcPts val="3249"/>
              </a:lnSpc>
              <a:spcBef>
                <a:spcPct val="0"/>
              </a:spcBef>
            </a:pPr>
            <a:r>
              <a:rPr lang="en-US" sz="2499">
                <a:solidFill>
                  <a:srgbClr val="FFFFFF"/>
                </a:solidFill>
                <a:latin typeface="HK Grotesk Light"/>
              </a:rPr>
              <a:t>The guiding Framework for implementation of the Road Safety Policy Guidelines</a:t>
            </a:r>
          </a:p>
        </p:txBody>
      </p:sp>
      <p:sp>
        <p:nvSpPr>
          <p:cNvPr id="20" name="TextBox 20"/>
          <p:cNvSpPr txBox="1"/>
          <p:nvPr/>
        </p:nvSpPr>
        <p:spPr>
          <a:xfrm>
            <a:off x="611363" y="500578"/>
            <a:ext cx="5037186" cy="573889"/>
          </a:xfrm>
          <a:prstGeom prst="rect">
            <a:avLst/>
          </a:prstGeom>
        </p:spPr>
        <p:txBody>
          <a:bodyPr lIns="0" tIns="0" rIns="0" bIns="0" rtlCol="0" anchor="t">
            <a:spAutoFit/>
          </a:bodyPr>
          <a:lstStyle/>
          <a:p>
            <a:pPr>
              <a:lnSpc>
                <a:spcPts val="4630"/>
              </a:lnSpc>
              <a:spcBef>
                <a:spcPct val="0"/>
              </a:spcBef>
            </a:pPr>
            <a:r>
              <a:rPr lang="en-US" sz="3561" spc="-106">
                <a:solidFill>
                  <a:srgbClr val="FFFFFF"/>
                </a:solidFill>
                <a:latin typeface="HK Grotesk Bold"/>
              </a:rPr>
              <a:t>Acts and Regulations</a:t>
            </a:r>
          </a:p>
        </p:txBody>
      </p:sp>
      <p:grpSp>
        <p:nvGrpSpPr>
          <p:cNvPr id="21" name="Group 21"/>
          <p:cNvGrpSpPr/>
          <p:nvPr/>
        </p:nvGrpSpPr>
        <p:grpSpPr>
          <a:xfrm>
            <a:off x="6696765" y="2467444"/>
            <a:ext cx="4957171" cy="1942635"/>
            <a:chOff x="0" y="0"/>
            <a:chExt cx="6609561" cy="2590180"/>
          </a:xfrm>
        </p:grpSpPr>
        <p:sp>
          <p:nvSpPr>
            <p:cNvPr id="22" name="TextBox 22"/>
            <p:cNvSpPr txBox="1"/>
            <p:nvPr/>
          </p:nvSpPr>
          <p:spPr>
            <a:xfrm>
              <a:off x="0" y="1282927"/>
              <a:ext cx="6609561" cy="1307253"/>
            </a:xfrm>
            <a:prstGeom prst="rect">
              <a:avLst/>
            </a:prstGeom>
          </p:spPr>
          <p:txBody>
            <a:bodyPr lIns="0" tIns="0" rIns="0" bIns="0" rtlCol="0" anchor="t">
              <a:spAutoFit/>
            </a:bodyPr>
            <a:lstStyle/>
            <a:p>
              <a:pPr marL="0" lvl="0" indent="0" algn="l">
                <a:lnSpc>
                  <a:spcPts val="2659"/>
                </a:lnSpc>
                <a:spcBef>
                  <a:spcPct val="0"/>
                </a:spcBef>
              </a:pPr>
              <a:r>
                <a:rPr lang="en-US" sz="1899">
                  <a:solidFill>
                    <a:srgbClr val="000000"/>
                  </a:solidFill>
                  <a:latin typeface="HK Grotesk Light"/>
                </a:rPr>
                <a:t>Highlights prescriptions and effects of use of certain pharmaceutical drugs some that have effects on drivers while on the road.</a:t>
              </a:r>
            </a:p>
          </p:txBody>
        </p:sp>
        <p:sp>
          <p:nvSpPr>
            <p:cNvPr id="23" name="TextBox 23"/>
            <p:cNvSpPr txBox="1"/>
            <p:nvPr/>
          </p:nvSpPr>
          <p:spPr>
            <a:xfrm>
              <a:off x="0" y="-28575"/>
              <a:ext cx="6609561" cy="1078442"/>
            </a:xfrm>
            <a:prstGeom prst="rect">
              <a:avLst/>
            </a:prstGeom>
          </p:spPr>
          <p:txBody>
            <a:bodyPr lIns="0" tIns="0" rIns="0" bIns="0" rtlCol="0" anchor="t">
              <a:spAutoFit/>
            </a:bodyPr>
            <a:lstStyle/>
            <a:p>
              <a:pPr marL="0" lvl="0" indent="0" algn="l">
                <a:lnSpc>
                  <a:spcPts val="3250"/>
                </a:lnSpc>
                <a:spcBef>
                  <a:spcPct val="0"/>
                </a:spcBef>
              </a:pPr>
              <a:r>
                <a:rPr lang="en-US" sz="2500">
                  <a:solidFill>
                    <a:srgbClr val="299740"/>
                  </a:solidFill>
                  <a:latin typeface="HK Grotesk Bold Bold"/>
                </a:rPr>
                <a:t>Pharmacy and Poisons Act (Cap. 244)</a:t>
              </a:r>
            </a:p>
          </p:txBody>
        </p:sp>
      </p:grpSp>
      <p:sp>
        <p:nvSpPr>
          <p:cNvPr id="24" name="AutoShape 24"/>
          <p:cNvSpPr/>
          <p:nvPr/>
        </p:nvSpPr>
        <p:spPr>
          <a:xfrm>
            <a:off x="12213587" y="1595746"/>
            <a:ext cx="9525" cy="8691254"/>
          </a:xfrm>
          <a:prstGeom prst="rect">
            <a:avLst/>
          </a:prstGeom>
          <a:solidFill>
            <a:srgbClr val="000000"/>
          </a:solidFill>
        </p:spPr>
      </p:sp>
      <p:sp>
        <p:nvSpPr>
          <p:cNvPr id="25" name="AutoShape 25"/>
          <p:cNvSpPr/>
          <p:nvPr/>
        </p:nvSpPr>
        <p:spPr>
          <a:xfrm rot="5400000">
            <a:off x="9139237" y="-2822573"/>
            <a:ext cx="9525" cy="18288000"/>
          </a:xfrm>
          <a:prstGeom prst="rect">
            <a:avLst/>
          </a:prstGeom>
          <a:solidFill>
            <a:srgbClr val="000000"/>
          </a:solidFill>
        </p:spPr>
      </p:sp>
      <p:sp>
        <p:nvSpPr>
          <p:cNvPr id="26" name="AutoShape 26"/>
          <p:cNvSpPr/>
          <p:nvPr/>
        </p:nvSpPr>
        <p:spPr>
          <a:xfrm>
            <a:off x="6133199" y="1605271"/>
            <a:ext cx="9556" cy="8681729"/>
          </a:xfrm>
          <a:prstGeom prst="rect">
            <a:avLst/>
          </a:prstGeom>
          <a:solidFill>
            <a:srgbClr val="000000"/>
          </a:solid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pic>
        <p:nvPicPr>
          <p:cNvPr id="7" name="Picture 7"/>
          <p:cNvPicPr>
            <a:picLocks noChangeAspect="1"/>
          </p:cNvPicPr>
          <p:nvPr/>
        </p:nvPicPr>
        <p:blipFill>
          <a:blip r:embed="rId2"/>
          <a:srcRect l="8777" r="8777" b="1522"/>
          <a:stretch>
            <a:fillRect/>
          </a:stretch>
        </p:blipFill>
        <p:spPr>
          <a:xfrm>
            <a:off x="7745178" y="0"/>
            <a:ext cx="8612198" cy="10287000"/>
          </a:xfrm>
          <a:prstGeom prst="rect">
            <a:avLst/>
          </a:prstGeom>
        </p:spPr>
      </p:pic>
      <p:sp>
        <p:nvSpPr>
          <p:cNvPr id="8" name="AutoShape 8"/>
          <p:cNvSpPr/>
          <p:nvPr/>
        </p:nvSpPr>
        <p:spPr>
          <a:xfrm>
            <a:off x="16357377" y="0"/>
            <a:ext cx="9525" cy="10287000"/>
          </a:xfrm>
          <a:prstGeom prst="rect">
            <a:avLst/>
          </a:prstGeom>
          <a:solidFill>
            <a:srgbClr val="100A40"/>
          </a:solidFill>
        </p:spPr>
      </p:sp>
      <p:sp>
        <p:nvSpPr>
          <p:cNvPr id="9" name="AutoShape 9"/>
          <p:cNvSpPr/>
          <p:nvPr/>
        </p:nvSpPr>
        <p:spPr>
          <a:xfrm>
            <a:off x="16318439" y="0"/>
            <a:ext cx="87400" cy="2626180"/>
          </a:xfrm>
          <a:prstGeom prst="rect">
            <a:avLst/>
          </a:prstGeom>
          <a:solidFill>
            <a:srgbClr val="299740"/>
          </a:solidFill>
        </p:spPr>
      </p:sp>
      <p:pic>
        <p:nvPicPr>
          <p:cNvPr id="10" name="Picture 10"/>
          <p:cNvPicPr>
            <a:picLocks noChangeAspect="1"/>
          </p:cNvPicPr>
          <p:nvPr/>
        </p:nvPicPr>
        <p:blipFill>
          <a:blip r:embed="rId3"/>
          <a:srcRect/>
          <a:stretch>
            <a:fillRect/>
          </a:stretch>
        </p:blipFill>
        <p:spPr>
          <a:xfrm>
            <a:off x="1028700" y="1028700"/>
            <a:ext cx="1874562" cy="1874562"/>
          </a:xfrm>
          <a:prstGeom prst="rect">
            <a:avLst/>
          </a:prstGeom>
        </p:spPr>
      </p:pic>
      <p:sp>
        <p:nvSpPr>
          <p:cNvPr id="11" name="TextBox 11"/>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2" name="TextBox 12"/>
          <p:cNvSpPr txBox="1"/>
          <p:nvPr/>
        </p:nvSpPr>
        <p:spPr>
          <a:xfrm>
            <a:off x="1028700" y="4408997"/>
            <a:ext cx="4965875" cy="4879975"/>
          </a:xfrm>
          <a:prstGeom prst="rect">
            <a:avLst/>
          </a:prstGeom>
        </p:spPr>
        <p:txBody>
          <a:bodyPr lIns="0" tIns="0" rIns="0" bIns="0" rtlCol="0" anchor="t">
            <a:spAutoFit/>
          </a:bodyPr>
          <a:lstStyle/>
          <a:p>
            <a:pPr>
              <a:lnSpc>
                <a:spcPts val="7699"/>
              </a:lnSpc>
            </a:pPr>
            <a:r>
              <a:rPr lang="en-US" sz="6999">
                <a:solidFill>
                  <a:srgbClr val="299740"/>
                </a:solidFill>
                <a:latin typeface="HK Grotesk Bold Bold"/>
              </a:rPr>
              <a:t>How To Enhance Road Safety Policies and Procedures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46613" y="1509460"/>
            <a:ext cx="433287" cy="402680"/>
          </a:xfrm>
          <a:prstGeom prst="rect">
            <a:avLst/>
          </a:prstGeom>
        </p:spPr>
      </p:pic>
      <p:pic>
        <p:nvPicPr>
          <p:cNvPr id="10" name="Picture 10"/>
          <p:cNvPicPr>
            <a:picLocks noChangeAspect="1"/>
          </p:cNvPicPr>
          <p:nvPr/>
        </p:nvPicPr>
        <p:blipFill>
          <a:blip r:embed="rId4"/>
          <a:srcRect/>
          <a:stretch>
            <a:fillRect/>
          </a:stretch>
        </p:blipFill>
        <p:spPr>
          <a:xfrm>
            <a:off x="1028700" y="667485"/>
            <a:ext cx="6397818" cy="4257215"/>
          </a:xfrm>
          <a:prstGeom prst="rect">
            <a:avLst/>
          </a:prstGeom>
        </p:spPr>
      </p:pic>
      <p:pic>
        <p:nvPicPr>
          <p:cNvPr id="11" name="Picture 11"/>
          <p:cNvPicPr>
            <a:picLocks noChangeAspect="1"/>
          </p:cNvPicPr>
          <p:nvPr/>
        </p:nvPicPr>
        <p:blipFill>
          <a:blip r:embed="rId5"/>
          <a:srcRect t="7714" r="4489" b="3178"/>
          <a:stretch>
            <a:fillRect/>
          </a:stretch>
        </p:blipFill>
        <p:spPr>
          <a:xfrm>
            <a:off x="8796887" y="5353071"/>
            <a:ext cx="6397818" cy="4265212"/>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585571"/>
            <a:ext cx="433287" cy="402680"/>
          </a:xfrm>
          <a:prstGeom prst="rect">
            <a:avLst/>
          </a:prstGeom>
        </p:spPr>
      </p:pic>
      <p:sp>
        <p:nvSpPr>
          <p:cNvPr id="13" name="TextBox 13"/>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4" name="TextBox 14"/>
          <p:cNvSpPr txBox="1"/>
          <p:nvPr/>
        </p:nvSpPr>
        <p:spPr>
          <a:xfrm>
            <a:off x="9175122" y="1444100"/>
            <a:ext cx="3092471"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Use of Safety Belts</a:t>
            </a:r>
          </a:p>
        </p:txBody>
      </p:sp>
      <p:sp>
        <p:nvSpPr>
          <p:cNvPr id="15" name="TextBox 15"/>
          <p:cNvSpPr txBox="1"/>
          <p:nvPr/>
        </p:nvSpPr>
        <p:spPr>
          <a:xfrm>
            <a:off x="8546613" y="2173612"/>
            <a:ext cx="6898366" cy="1944370"/>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Seat belts are the best defense against impaired, aggressive, and distracted drivers. Being buckled up during a crash helps keep you safe and secure inside your vehicle; being completely ejected from a vehicle is almost always deadly.</a:t>
            </a:r>
          </a:p>
        </p:txBody>
      </p:sp>
      <p:sp>
        <p:nvSpPr>
          <p:cNvPr id="16" name="TextBox 16"/>
          <p:cNvSpPr txBox="1"/>
          <p:nvPr/>
        </p:nvSpPr>
        <p:spPr>
          <a:xfrm>
            <a:off x="1657209" y="6520211"/>
            <a:ext cx="3506501"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Use of Speed Limiters</a:t>
            </a:r>
          </a:p>
        </p:txBody>
      </p:sp>
      <p:sp>
        <p:nvSpPr>
          <p:cNvPr id="17" name="TextBox 17"/>
          <p:cNvSpPr txBox="1"/>
          <p:nvPr/>
        </p:nvSpPr>
        <p:spPr>
          <a:xfrm>
            <a:off x="1028700" y="7249723"/>
            <a:ext cx="6898366" cy="1163320"/>
          </a:xfrm>
          <a:prstGeom prst="rect">
            <a:avLst/>
          </a:prstGeom>
        </p:spPr>
        <p:txBody>
          <a:bodyPr lIns="0" tIns="0" rIns="0" bIns="0" rtlCol="0" anchor="t">
            <a:spAutoFit/>
          </a:bodyPr>
          <a:lstStyle/>
          <a:p>
            <a:pPr>
              <a:lnSpc>
                <a:spcPts val="3079"/>
              </a:lnSpc>
            </a:pPr>
            <a:r>
              <a:rPr lang="en-US" sz="2199">
                <a:solidFill>
                  <a:srgbClr val="000000"/>
                </a:solidFill>
                <a:latin typeface="HK Grotesk Light"/>
              </a:rPr>
              <a:t>All PSVs and Commercial vehicles must be fitted with</a:t>
            </a:r>
          </a:p>
          <a:p>
            <a:pPr marL="0" lvl="0" indent="0" algn="l">
              <a:lnSpc>
                <a:spcPts val="3079"/>
              </a:lnSpc>
              <a:spcBef>
                <a:spcPct val="0"/>
              </a:spcBef>
            </a:pPr>
            <a:r>
              <a:rPr lang="en-US" sz="2199">
                <a:solidFill>
                  <a:srgbClr val="000000"/>
                </a:solidFill>
                <a:latin typeface="HK Grotesk Light"/>
              </a:rPr>
              <a:t>regulated digital speed limiters as per the NTSA regulations.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46613" y="1509460"/>
            <a:ext cx="433287" cy="402680"/>
          </a:xfrm>
          <a:prstGeom prst="rect">
            <a:avLst/>
          </a:prstGeom>
        </p:spPr>
      </p:pic>
      <p:pic>
        <p:nvPicPr>
          <p:cNvPr id="10" name="Picture 10"/>
          <p:cNvPicPr>
            <a:picLocks noChangeAspect="1"/>
          </p:cNvPicPr>
          <p:nvPr/>
        </p:nvPicPr>
        <p:blipFill>
          <a:blip r:embed="rId4"/>
          <a:srcRect l="1134" r="1134" b="2268"/>
          <a:stretch>
            <a:fillRect/>
          </a:stretch>
        </p:blipFill>
        <p:spPr>
          <a:xfrm>
            <a:off x="1028700" y="667485"/>
            <a:ext cx="6397818" cy="4265212"/>
          </a:xfrm>
          <a:prstGeom prst="rect">
            <a:avLst/>
          </a:prstGeom>
        </p:spPr>
      </p:pic>
      <p:pic>
        <p:nvPicPr>
          <p:cNvPr id="11" name="Picture 11"/>
          <p:cNvPicPr>
            <a:picLocks noChangeAspect="1"/>
          </p:cNvPicPr>
          <p:nvPr/>
        </p:nvPicPr>
        <p:blipFill>
          <a:blip r:embed="rId5"/>
          <a:srcRect/>
          <a:stretch>
            <a:fillRect/>
          </a:stretch>
        </p:blipFill>
        <p:spPr>
          <a:xfrm>
            <a:off x="8796887" y="5353071"/>
            <a:ext cx="6397818" cy="4265212"/>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585571"/>
            <a:ext cx="433287" cy="402680"/>
          </a:xfrm>
          <a:prstGeom prst="rect">
            <a:avLst/>
          </a:prstGeom>
        </p:spPr>
      </p:pic>
      <p:sp>
        <p:nvSpPr>
          <p:cNvPr id="13" name="TextBox 13"/>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4" name="TextBox 14"/>
          <p:cNvSpPr txBox="1"/>
          <p:nvPr/>
        </p:nvSpPr>
        <p:spPr>
          <a:xfrm>
            <a:off x="9175122" y="1444100"/>
            <a:ext cx="5083002"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Use of Retro-Reflective Materials</a:t>
            </a:r>
          </a:p>
        </p:txBody>
      </p:sp>
      <p:sp>
        <p:nvSpPr>
          <p:cNvPr id="15" name="TextBox 15"/>
          <p:cNvSpPr txBox="1"/>
          <p:nvPr/>
        </p:nvSpPr>
        <p:spPr>
          <a:xfrm>
            <a:off x="8546613" y="2173612"/>
            <a:ext cx="6898366" cy="2334895"/>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The National Transport and Safety Authority requires all motorists to make themselves and commercial vehicles highly visible through the use of reflective safety markings on the rear and sides of heavy goods vehicles such as trucks, trailers, school buses and other large vehicles.</a:t>
            </a:r>
          </a:p>
        </p:txBody>
      </p:sp>
      <p:sp>
        <p:nvSpPr>
          <p:cNvPr id="16" name="TextBox 16"/>
          <p:cNvSpPr txBox="1"/>
          <p:nvPr/>
        </p:nvSpPr>
        <p:spPr>
          <a:xfrm>
            <a:off x="1657209" y="6520211"/>
            <a:ext cx="3768480"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Use of Traffic Cameras</a:t>
            </a:r>
          </a:p>
        </p:txBody>
      </p:sp>
      <p:sp>
        <p:nvSpPr>
          <p:cNvPr id="17" name="TextBox 17"/>
          <p:cNvSpPr txBox="1"/>
          <p:nvPr/>
        </p:nvSpPr>
        <p:spPr>
          <a:xfrm>
            <a:off x="1028700" y="7249723"/>
            <a:ext cx="6898366" cy="1163320"/>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They can help monitor and capture traffic offenders who do not follow the traffic rules and are a danger to other motorists.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46613" y="1509460"/>
            <a:ext cx="433287" cy="402680"/>
          </a:xfrm>
          <a:prstGeom prst="rect">
            <a:avLst/>
          </a:prstGeom>
        </p:spPr>
      </p:pic>
      <p:pic>
        <p:nvPicPr>
          <p:cNvPr id="10" name="Picture 10"/>
          <p:cNvPicPr>
            <a:picLocks noChangeAspect="1"/>
          </p:cNvPicPr>
          <p:nvPr/>
        </p:nvPicPr>
        <p:blipFill>
          <a:blip r:embed="rId4"/>
          <a:srcRect l="285" t="327" r="285"/>
          <a:stretch>
            <a:fillRect/>
          </a:stretch>
        </p:blipFill>
        <p:spPr>
          <a:xfrm>
            <a:off x="1028700" y="667485"/>
            <a:ext cx="6397818" cy="4265212"/>
          </a:xfrm>
          <a:prstGeom prst="rect">
            <a:avLst/>
          </a:prstGeom>
        </p:spPr>
      </p:pic>
      <p:pic>
        <p:nvPicPr>
          <p:cNvPr id="11" name="Picture 11"/>
          <p:cNvPicPr>
            <a:picLocks noChangeAspect="1"/>
          </p:cNvPicPr>
          <p:nvPr/>
        </p:nvPicPr>
        <p:blipFill>
          <a:blip r:embed="rId5"/>
          <a:srcRect t="12775" b="20433"/>
          <a:stretch>
            <a:fillRect/>
          </a:stretch>
        </p:blipFill>
        <p:spPr>
          <a:xfrm>
            <a:off x="8808782" y="5353071"/>
            <a:ext cx="6385924" cy="4265212"/>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585571"/>
            <a:ext cx="433287" cy="402680"/>
          </a:xfrm>
          <a:prstGeom prst="rect">
            <a:avLst/>
          </a:prstGeom>
        </p:spPr>
      </p:pic>
      <p:sp>
        <p:nvSpPr>
          <p:cNvPr id="13" name="TextBox 13"/>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4" name="TextBox 14"/>
          <p:cNvSpPr txBox="1"/>
          <p:nvPr/>
        </p:nvSpPr>
        <p:spPr>
          <a:xfrm>
            <a:off x="9175122" y="1444100"/>
            <a:ext cx="6019583"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Drivers to Use Daytime Running Lights</a:t>
            </a:r>
          </a:p>
        </p:txBody>
      </p:sp>
      <p:sp>
        <p:nvSpPr>
          <p:cNvPr id="15" name="TextBox 15"/>
          <p:cNvSpPr txBox="1"/>
          <p:nvPr/>
        </p:nvSpPr>
        <p:spPr>
          <a:xfrm>
            <a:off x="8546613" y="2173612"/>
            <a:ext cx="6898366" cy="1553845"/>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They should be used to help drivers navigate through poor light conditions such as in foggy areas. They work great as a way to identify the car using them to other cars on the road.</a:t>
            </a:r>
          </a:p>
        </p:txBody>
      </p:sp>
      <p:sp>
        <p:nvSpPr>
          <p:cNvPr id="16" name="TextBox 16"/>
          <p:cNvSpPr txBox="1"/>
          <p:nvPr/>
        </p:nvSpPr>
        <p:spPr>
          <a:xfrm>
            <a:off x="1657209" y="6520211"/>
            <a:ext cx="6269857"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Installation of Overhead Lights on Trucks</a:t>
            </a:r>
          </a:p>
        </p:txBody>
      </p:sp>
      <p:sp>
        <p:nvSpPr>
          <p:cNvPr id="17" name="TextBox 17"/>
          <p:cNvSpPr txBox="1"/>
          <p:nvPr/>
        </p:nvSpPr>
        <p:spPr>
          <a:xfrm>
            <a:off x="1028700" y="7249723"/>
            <a:ext cx="6898366" cy="1163320"/>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HK Grotesk Light"/>
              </a:rPr>
              <a:t>They can help increase the visibility of trucks on the road especially at night or in areas where there are poor light conditions.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68767" y="8599760"/>
            <a:ext cx="433287" cy="402680"/>
          </a:xfrm>
          <a:prstGeom prst="rect">
            <a:avLst/>
          </a:prstGeom>
        </p:spPr>
      </p:pic>
      <p:sp>
        <p:nvSpPr>
          <p:cNvPr id="10" name="TextBox 10"/>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1" name="TextBox 11"/>
          <p:cNvSpPr txBox="1"/>
          <p:nvPr/>
        </p:nvSpPr>
        <p:spPr>
          <a:xfrm>
            <a:off x="1028700" y="4408997"/>
            <a:ext cx="4965875" cy="1965325"/>
          </a:xfrm>
          <a:prstGeom prst="rect">
            <a:avLst/>
          </a:prstGeom>
        </p:spPr>
        <p:txBody>
          <a:bodyPr lIns="0" tIns="0" rIns="0" bIns="0" rtlCol="0" anchor="t">
            <a:spAutoFit/>
          </a:bodyPr>
          <a:lstStyle/>
          <a:p>
            <a:pPr>
              <a:lnSpc>
                <a:spcPts val="7699"/>
              </a:lnSpc>
            </a:pPr>
            <a:r>
              <a:rPr lang="en-US" sz="6999">
                <a:solidFill>
                  <a:srgbClr val="299740"/>
                </a:solidFill>
                <a:latin typeface="HK Grotesk Bold Bold"/>
              </a:rPr>
              <a:t>Road Safety Tips</a:t>
            </a:r>
          </a:p>
        </p:txBody>
      </p:sp>
      <p:sp>
        <p:nvSpPr>
          <p:cNvPr id="12" name="TextBox 12"/>
          <p:cNvSpPr txBox="1"/>
          <p:nvPr/>
        </p:nvSpPr>
        <p:spPr>
          <a:xfrm>
            <a:off x="8597276" y="8534400"/>
            <a:ext cx="6500260" cy="9906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Avoid distractions when driving such as using mobile phones</a:t>
            </a:r>
          </a:p>
        </p:txBody>
      </p:sp>
      <p:sp>
        <p:nvSpPr>
          <p:cNvPr id="13" name="TextBox 13"/>
          <p:cNvSpPr txBox="1"/>
          <p:nvPr/>
        </p:nvSpPr>
        <p:spPr>
          <a:xfrm>
            <a:off x="8621101" y="4819651"/>
            <a:ext cx="3250130"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Don't drink and drive</a:t>
            </a:r>
          </a:p>
        </p:txBody>
      </p:sp>
      <p:sp>
        <p:nvSpPr>
          <p:cNvPr id="14" name="TextBox 14"/>
          <p:cNvSpPr txBox="1"/>
          <p:nvPr/>
        </p:nvSpPr>
        <p:spPr>
          <a:xfrm>
            <a:off x="8621101" y="5562601"/>
            <a:ext cx="1707062"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Slow down</a:t>
            </a:r>
          </a:p>
        </p:txBody>
      </p:sp>
      <p:sp>
        <p:nvSpPr>
          <p:cNvPr id="15" name="TextBox 15"/>
          <p:cNvSpPr txBox="1"/>
          <p:nvPr/>
        </p:nvSpPr>
        <p:spPr>
          <a:xfrm>
            <a:off x="8621101" y="6305551"/>
            <a:ext cx="1802607"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Walk safely</a:t>
            </a:r>
          </a:p>
        </p:txBody>
      </p:sp>
      <p:sp>
        <p:nvSpPr>
          <p:cNvPr id="16" name="TextBox 16"/>
          <p:cNvSpPr txBox="1"/>
          <p:nvPr/>
        </p:nvSpPr>
        <p:spPr>
          <a:xfrm>
            <a:off x="8621101" y="7048501"/>
            <a:ext cx="3713517"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Use car seats for babies</a:t>
            </a:r>
          </a:p>
        </p:txBody>
      </p:sp>
      <p:sp>
        <p:nvSpPr>
          <p:cNvPr id="17" name="TextBox 17"/>
          <p:cNvSpPr txBox="1"/>
          <p:nvPr/>
        </p:nvSpPr>
        <p:spPr>
          <a:xfrm>
            <a:off x="8621101" y="7791450"/>
            <a:ext cx="5067077"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Keep your distance while driving</a:t>
            </a:r>
          </a:p>
        </p:txBody>
      </p:sp>
      <p:sp>
        <p:nvSpPr>
          <p:cNvPr id="18" name="TextBox 18"/>
          <p:cNvSpPr txBox="1"/>
          <p:nvPr/>
        </p:nvSpPr>
        <p:spPr>
          <a:xfrm>
            <a:off x="8621101" y="4075622"/>
            <a:ext cx="3570198"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Obey the traffic rules</a:t>
            </a:r>
          </a:p>
        </p:txBody>
      </p:sp>
      <p:sp>
        <p:nvSpPr>
          <p:cNvPr id="19" name="TextBox 19"/>
          <p:cNvSpPr txBox="1"/>
          <p:nvPr/>
        </p:nvSpPr>
        <p:spPr>
          <a:xfrm>
            <a:off x="1028700" y="6496051"/>
            <a:ext cx="4965875" cy="2537461"/>
          </a:xfrm>
          <a:prstGeom prst="rect">
            <a:avLst/>
          </a:prstGeom>
        </p:spPr>
        <p:txBody>
          <a:bodyPr lIns="0" tIns="0" rIns="0" bIns="0" rtlCol="0" anchor="t">
            <a:spAutoFit/>
          </a:bodyPr>
          <a:lstStyle/>
          <a:p>
            <a:pPr>
              <a:lnSpc>
                <a:spcPts val="5039"/>
              </a:lnSpc>
              <a:spcBef>
                <a:spcPct val="0"/>
              </a:spcBef>
            </a:pPr>
            <a:r>
              <a:rPr lang="en-US" sz="3599">
                <a:solidFill>
                  <a:srgbClr val="000000"/>
                </a:solidFill>
                <a:latin typeface="HK Grotesk Light"/>
              </a:rPr>
              <a:t>Measures that motorists, cyclists and pedestrians should follow while on the road</a:t>
            </a:r>
          </a:p>
        </p:txBody>
      </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2592" y="4885011"/>
            <a:ext cx="433287" cy="402680"/>
          </a:xfrm>
          <a:prstGeom prst="rect">
            <a:avLst/>
          </a:prstGeom>
        </p:spPr>
      </p:pic>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2592" y="5627961"/>
            <a:ext cx="433287" cy="402680"/>
          </a:xfrm>
          <a:prstGeom prst="rect">
            <a:avLst/>
          </a:prstGeom>
        </p:spPr>
      </p:pic>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2592" y="6370911"/>
            <a:ext cx="433287" cy="402680"/>
          </a:xfrm>
          <a:prstGeom prst="rect">
            <a:avLst/>
          </a:prstGeom>
        </p:spPr>
      </p:pic>
      <p:pic>
        <p:nvPicPr>
          <p:cNvPr id="23" name="Picture 2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2592" y="7113861"/>
            <a:ext cx="433287" cy="402680"/>
          </a:xfrm>
          <a:prstGeom prst="rect">
            <a:avLst/>
          </a:prstGeom>
        </p:spPr>
      </p:pic>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2592" y="7856810"/>
            <a:ext cx="433287" cy="402680"/>
          </a:xfrm>
          <a:prstGeom prst="rect">
            <a:avLst/>
          </a:prstGeom>
        </p:spPr>
      </p:pic>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2592" y="4140982"/>
            <a:ext cx="433287" cy="402680"/>
          </a:xfrm>
          <a:prstGeom prst="rect">
            <a:avLst/>
          </a:prstGeom>
        </p:spPr>
      </p:pic>
      <p:pic>
        <p:nvPicPr>
          <p:cNvPr id="26" name="Picture 26"/>
          <p:cNvPicPr>
            <a:picLocks noChangeAspect="1"/>
          </p:cNvPicPr>
          <p:nvPr/>
        </p:nvPicPr>
        <p:blipFill>
          <a:blip r:embed="rId4"/>
          <a:srcRect/>
          <a:stretch>
            <a:fillRect/>
          </a:stretch>
        </p:blipFill>
        <p:spPr>
          <a:xfrm>
            <a:off x="1028700" y="1028700"/>
            <a:ext cx="1874562" cy="1874562"/>
          </a:xfrm>
          <a:prstGeom prst="rect">
            <a:avLst/>
          </a:prstGeom>
        </p:spPr>
      </p:pic>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2592" y="3398032"/>
            <a:ext cx="433287" cy="402680"/>
          </a:xfrm>
          <a:prstGeom prst="rect">
            <a:avLst/>
          </a:prstGeom>
        </p:spPr>
      </p:pic>
      <p:sp>
        <p:nvSpPr>
          <p:cNvPr id="28" name="TextBox 28"/>
          <p:cNvSpPr txBox="1"/>
          <p:nvPr/>
        </p:nvSpPr>
        <p:spPr>
          <a:xfrm>
            <a:off x="8621101" y="3332672"/>
            <a:ext cx="6500260"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Always fasten your seat belt</a:t>
            </a:r>
          </a:p>
        </p:txBody>
      </p:sp>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2592" y="2655082"/>
            <a:ext cx="433287" cy="402680"/>
          </a:xfrm>
          <a:prstGeom prst="rect">
            <a:avLst/>
          </a:prstGeom>
        </p:spPr>
      </p:pic>
      <p:sp>
        <p:nvSpPr>
          <p:cNvPr id="30" name="TextBox 30"/>
          <p:cNvSpPr txBox="1"/>
          <p:nvPr/>
        </p:nvSpPr>
        <p:spPr>
          <a:xfrm>
            <a:off x="8621101" y="2589722"/>
            <a:ext cx="6744773" cy="495300"/>
          </a:xfrm>
          <a:prstGeom prst="rect">
            <a:avLst/>
          </a:prstGeom>
        </p:spPr>
        <p:txBody>
          <a:bodyPr lIns="0" tIns="0" rIns="0" bIns="0" rtlCol="0" anchor="t">
            <a:spAutoFit/>
          </a:bodyPr>
          <a:lstStyle/>
          <a:p>
            <a:pPr marL="0" lvl="0" indent="0" algn="l">
              <a:lnSpc>
                <a:spcPts val="3900"/>
              </a:lnSpc>
              <a:spcBef>
                <a:spcPct val="0"/>
              </a:spcBef>
            </a:pPr>
            <a:r>
              <a:rPr lang="en-US" sz="3000" spc="-90">
                <a:solidFill>
                  <a:srgbClr val="000000"/>
                </a:solidFill>
                <a:latin typeface="HK Grotesk Light"/>
              </a:rPr>
              <a:t>Use designated bridges while crossing roads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pic>
        <p:nvPicPr>
          <p:cNvPr id="8" name="Picture 8"/>
          <p:cNvPicPr>
            <a:picLocks noChangeAspect="1"/>
          </p:cNvPicPr>
          <p:nvPr/>
        </p:nvPicPr>
        <p:blipFill>
          <a:blip r:embed="rId2"/>
          <a:srcRect l="35971" r="13567"/>
          <a:stretch>
            <a:fillRect/>
          </a:stretch>
        </p:blipFill>
        <p:spPr>
          <a:xfrm>
            <a:off x="8580496" y="0"/>
            <a:ext cx="7786406" cy="10287000"/>
          </a:xfrm>
          <a:prstGeom prst="rect">
            <a:avLst/>
          </a:prstGeom>
        </p:spPr>
      </p:pic>
      <p:sp>
        <p:nvSpPr>
          <p:cNvPr id="9" name="AutoShape 9"/>
          <p:cNvSpPr/>
          <p:nvPr/>
        </p:nvSpPr>
        <p:spPr>
          <a:xfrm>
            <a:off x="16318439" y="-28575"/>
            <a:ext cx="87400" cy="2626180"/>
          </a:xfrm>
          <a:prstGeom prst="rect">
            <a:avLst/>
          </a:prstGeom>
          <a:solidFill>
            <a:srgbClr val="299740"/>
          </a:solidFill>
        </p:spPr>
      </p:sp>
      <p:sp>
        <p:nvSpPr>
          <p:cNvPr id="10" name="TextBox 10"/>
          <p:cNvSpPr txBox="1"/>
          <p:nvPr/>
        </p:nvSpPr>
        <p:spPr>
          <a:xfrm>
            <a:off x="875939" y="3088481"/>
            <a:ext cx="6056423" cy="1416055"/>
          </a:xfrm>
          <a:prstGeom prst="rect">
            <a:avLst/>
          </a:prstGeom>
        </p:spPr>
        <p:txBody>
          <a:bodyPr lIns="0" tIns="0" rIns="0" bIns="0" rtlCol="0" anchor="t">
            <a:spAutoFit/>
          </a:bodyPr>
          <a:lstStyle/>
          <a:p>
            <a:pPr>
              <a:lnSpc>
                <a:spcPts val="5500"/>
              </a:lnSpc>
            </a:pPr>
            <a:r>
              <a:rPr lang="en-US" sz="5000">
                <a:solidFill>
                  <a:srgbClr val="299740"/>
                </a:solidFill>
                <a:latin typeface="HK Grotesk Bold"/>
              </a:rPr>
              <a:t>Our mission is simple and impactful:</a:t>
            </a:r>
          </a:p>
        </p:txBody>
      </p:sp>
      <p:sp>
        <p:nvSpPr>
          <p:cNvPr id="11" name="TextBox 11"/>
          <p:cNvSpPr txBox="1"/>
          <p:nvPr/>
        </p:nvSpPr>
        <p:spPr>
          <a:xfrm>
            <a:off x="875939" y="4890072"/>
            <a:ext cx="6056423" cy="2084767"/>
          </a:xfrm>
          <a:prstGeom prst="rect">
            <a:avLst/>
          </a:prstGeom>
        </p:spPr>
        <p:txBody>
          <a:bodyPr lIns="0" tIns="0" rIns="0" bIns="0" rtlCol="0" anchor="t">
            <a:spAutoFit/>
          </a:bodyPr>
          <a:lstStyle/>
          <a:p>
            <a:pPr>
              <a:lnSpc>
                <a:spcPts val="4197"/>
              </a:lnSpc>
              <a:spcBef>
                <a:spcPct val="0"/>
              </a:spcBef>
            </a:pPr>
            <a:r>
              <a:rPr lang="en-US" sz="2998">
                <a:solidFill>
                  <a:srgbClr val="100A40"/>
                </a:solidFill>
                <a:latin typeface="HK Grotesk Light"/>
              </a:rPr>
              <a:t>To spread awareness of Road Safety in Kenya, the major causes of road accidents and the road safety policies and guidelines.</a:t>
            </a:r>
          </a:p>
        </p:txBody>
      </p:sp>
      <p:sp>
        <p:nvSpPr>
          <p:cNvPr id="12" name="TextBox 12"/>
          <p:cNvSpPr txBox="1"/>
          <p:nvPr/>
        </p:nvSpPr>
        <p:spPr>
          <a:xfrm rot="5400000">
            <a:off x="15518459" y="2692871"/>
            <a:ext cx="3638032" cy="309690"/>
          </a:xfrm>
          <a:prstGeom prst="rect">
            <a:avLst/>
          </a:prstGeom>
        </p:spPr>
        <p:txBody>
          <a:bodyPr lIns="0" tIns="0" rIns="0" bIns="0" rtlCol="0" anchor="t">
            <a:spAutoFit/>
          </a:bodyPr>
          <a:lstStyle/>
          <a:p>
            <a:pPr algn="l">
              <a:lnSpc>
                <a:spcPts val="2520"/>
              </a:lnSpc>
              <a:spcBef>
                <a:spcPct val="0"/>
              </a:spcBef>
            </a:pPr>
            <a:r>
              <a:rPr lang="en-US" sz="1800">
                <a:solidFill>
                  <a:srgbClr val="100A40"/>
                </a:solidFill>
                <a:latin typeface="HK Grotesk Light"/>
              </a:rPr>
              <a:t>Road Safety Awareness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93922" y="7165887"/>
            <a:ext cx="687038" cy="150997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28183" y="7071456"/>
            <a:ext cx="663155" cy="160440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31829" y="7875711"/>
            <a:ext cx="568107" cy="800151"/>
          </a:xfrm>
          <a:prstGeom prst="rect">
            <a:avLst/>
          </a:prstGeom>
        </p:spPr>
      </p:pic>
      <p:sp>
        <p:nvSpPr>
          <p:cNvPr id="5" name="TextBox 5"/>
          <p:cNvSpPr txBox="1"/>
          <p:nvPr/>
        </p:nvSpPr>
        <p:spPr>
          <a:xfrm>
            <a:off x="3871838" y="1449213"/>
            <a:ext cx="10544324" cy="1533525"/>
          </a:xfrm>
          <a:prstGeom prst="rect">
            <a:avLst/>
          </a:prstGeom>
        </p:spPr>
        <p:txBody>
          <a:bodyPr lIns="0" tIns="0" rIns="0" bIns="0" rtlCol="0" anchor="t">
            <a:spAutoFit/>
          </a:bodyPr>
          <a:lstStyle/>
          <a:p>
            <a:pPr algn="ctr">
              <a:lnSpc>
                <a:spcPts val="12599"/>
              </a:lnSpc>
            </a:pPr>
            <a:r>
              <a:rPr lang="en-US" sz="9000">
                <a:solidFill>
                  <a:srgbClr val="299740"/>
                </a:solidFill>
                <a:latin typeface="Canva Sans"/>
              </a:rPr>
              <a:t>Safety NOW Means</a:t>
            </a:r>
          </a:p>
        </p:txBody>
      </p:sp>
      <p:sp>
        <p:nvSpPr>
          <p:cNvPr id="6" name="TextBox 6"/>
          <p:cNvSpPr txBox="1"/>
          <p:nvPr/>
        </p:nvSpPr>
        <p:spPr>
          <a:xfrm>
            <a:off x="2967112" y="4302788"/>
            <a:ext cx="12353776" cy="1533525"/>
          </a:xfrm>
          <a:prstGeom prst="rect">
            <a:avLst/>
          </a:prstGeom>
        </p:spPr>
        <p:txBody>
          <a:bodyPr lIns="0" tIns="0" rIns="0" bIns="0" rtlCol="0" anchor="t">
            <a:spAutoFit/>
          </a:bodyPr>
          <a:lstStyle/>
          <a:p>
            <a:pPr algn="ctr">
              <a:lnSpc>
                <a:spcPts val="12599"/>
              </a:lnSpc>
            </a:pPr>
            <a:r>
              <a:rPr lang="en-US" sz="9000">
                <a:solidFill>
                  <a:srgbClr val="FF1616"/>
                </a:solidFill>
                <a:latin typeface="Canva Sans"/>
              </a:rPr>
              <a:t>NO ACCIDENTS LATER</a:t>
            </a:r>
          </a:p>
        </p:txBody>
      </p:sp>
      <p:sp>
        <p:nvSpPr>
          <p:cNvPr id="7" name="TextBox 7"/>
          <p:cNvSpPr txBox="1"/>
          <p:nvPr/>
        </p:nvSpPr>
        <p:spPr>
          <a:xfrm>
            <a:off x="6150837" y="7543050"/>
            <a:ext cx="8801249" cy="679450"/>
          </a:xfrm>
          <a:prstGeom prst="rect">
            <a:avLst/>
          </a:prstGeom>
        </p:spPr>
        <p:txBody>
          <a:bodyPr lIns="0" tIns="0" rIns="0" bIns="0" rtlCol="0" anchor="t">
            <a:spAutoFit/>
          </a:bodyPr>
          <a:lstStyle/>
          <a:p>
            <a:pPr algn="ctr">
              <a:lnSpc>
                <a:spcPts val="5599"/>
              </a:lnSpc>
            </a:pPr>
            <a:r>
              <a:rPr lang="en-US" sz="3999">
                <a:solidFill>
                  <a:srgbClr val="000000"/>
                </a:solidFill>
                <a:latin typeface="Canva Sans"/>
              </a:rPr>
              <a:t>Others Need You As Much As We Do</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14211" y="7873659"/>
            <a:ext cx="568107" cy="80015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572000" y="6591300"/>
            <a:ext cx="1874562" cy="1874562"/>
          </a:xfrm>
          <a:prstGeom prst="rect">
            <a:avLst/>
          </a:prstGeom>
        </p:spPr>
      </p:pic>
      <p:pic>
        <p:nvPicPr>
          <p:cNvPr id="3" name="Picture 3"/>
          <p:cNvPicPr>
            <a:picLocks noChangeAspect="1"/>
          </p:cNvPicPr>
          <p:nvPr/>
        </p:nvPicPr>
        <p:blipFill>
          <a:blip r:embed="rId3"/>
          <a:srcRect/>
          <a:stretch>
            <a:fillRect/>
          </a:stretch>
        </p:blipFill>
        <p:spPr>
          <a:xfrm>
            <a:off x="7057678" y="7970251"/>
            <a:ext cx="523956" cy="523956"/>
          </a:xfrm>
          <a:prstGeom prst="rect">
            <a:avLst/>
          </a:prstGeom>
        </p:spPr>
      </p:pic>
      <p:pic>
        <p:nvPicPr>
          <p:cNvPr id="4" name="Picture 4"/>
          <p:cNvPicPr>
            <a:picLocks noChangeAspect="1"/>
          </p:cNvPicPr>
          <p:nvPr/>
        </p:nvPicPr>
        <p:blipFill>
          <a:blip r:embed="rId4"/>
          <a:srcRect/>
          <a:stretch>
            <a:fillRect/>
          </a:stretch>
        </p:blipFill>
        <p:spPr>
          <a:xfrm>
            <a:off x="7091816" y="7276447"/>
            <a:ext cx="436630" cy="436630"/>
          </a:xfrm>
          <a:prstGeom prst="rect">
            <a:avLst/>
          </a:prstGeom>
        </p:spPr>
      </p:pic>
      <p:sp>
        <p:nvSpPr>
          <p:cNvPr id="5" name="TextBox 5"/>
          <p:cNvSpPr txBox="1"/>
          <p:nvPr/>
        </p:nvSpPr>
        <p:spPr>
          <a:xfrm>
            <a:off x="5220407" y="4520786"/>
            <a:ext cx="7016812" cy="1426837"/>
          </a:xfrm>
          <a:prstGeom prst="rect">
            <a:avLst/>
          </a:prstGeom>
        </p:spPr>
        <p:txBody>
          <a:bodyPr lIns="0" tIns="0" rIns="0" bIns="0" rtlCol="0" anchor="t">
            <a:spAutoFit/>
          </a:bodyPr>
          <a:lstStyle/>
          <a:p>
            <a:pPr algn="ctr">
              <a:lnSpc>
                <a:spcPts val="10799"/>
              </a:lnSpc>
            </a:pPr>
            <a:r>
              <a:rPr lang="en-US" sz="10799" spc="-215" dirty="0">
                <a:solidFill>
                  <a:srgbClr val="299740"/>
                </a:solidFill>
                <a:latin typeface="HK Grotesk Bold"/>
              </a:rPr>
              <a:t>Thank you!</a:t>
            </a:r>
          </a:p>
        </p:txBody>
      </p:sp>
      <p:sp>
        <p:nvSpPr>
          <p:cNvPr id="6" name="TextBox 6"/>
          <p:cNvSpPr txBox="1"/>
          <p:nvPr/>
        </p:nvSpPr>
        <p:spPr>
          <a:xfrm>
            <a:off x="7018526" y="6610580"/>
            <a:ext cx="5539435" cy="409575"/>
          </a:xfrm>
          <a:prstGeom prst="rect">
            <a:avLst/>
          </a:prstGeom>
        </p:spPr>
        <p:txBody>
          <a:bodyPr lIns="0" tIns="0" rIns="0" bIns="0" rtlCol="0" anchor="t">
            <a:spAutoFit/>
          </a:bodyPr>
          <a:lstStyle/>
          <a:p>
            <a:pPr algn="ctr">
              <a:lnSpc>
                <a:spcPts val="3000"/>
              </a:lnSpc>
            </a:pPr>
            <a:r>
              <a:rPr lang="en-US" sz="3000" spc="-60">
                <a:solidFill>
                  <a:srgbClr val="299740"/>
                </a:solidFill>
                <a:latin typeface="HK Grotesk Bold"/>
              </a:rPr>
              <a:t>Road Safety Association of Kenya</a:t>
            </a:r>
          </a:p>
        </p:txBody>
      </p:sp>
      <p:sp>
        <p:nvSpPr>
          <p:cNvPr id="7" name="TextBox 7"/>
          <p:cNvSpPr txBox="1"/>
          <p:nvPr/>
        </p:nvSpPr>
        <p:spPr>
          <a:xfrm>
            <a:off x="7652340" y="7337156"/>
            <a:ext cx="2370510" cy="375920"/>
          </a:xfrm>
          <a:prstGeom prst="rect">
            <a:avLst/>
          </a:prstGeom>
        </p:spPr>
        <p:txBody>
          <a:bodyPr lIns="0" tIns="0" rIns="0" bIns="0" rtlCol="0" anchor="t">
            <a:spAutoFit/>
          </a:bodyPr>
          <a:lstStyle/>
          <a:p>
            <a:pPr algn="ctr">
              <a:lnSpc>
                <a:spcPts val="2800"/>
              </a:lnSpc>
            </a:pPr>
            <a:r>
              <a:rPr lang="en-US" sz="2800" spc="-56">
                <a:solidFill>
                  <a:srgbClr val="299740"/>
                </a:solidFill>
                <a:latin typeface="HK Grotesk Bold"/>
              </a:rPr>
              <a:t>0746 736525</a:t>
            </a:r>
          </a:p>
        </p:txBody>
      </p:sp>
      <p:sp>
        <p:nvSpPr>
          <p:cNvPr id="8" name="TextBox 8"/>
          <p:cNvSpPr txBox="1"/>
          <p:nvPr/>
        </p:nvSpPr>
        <p:spPr>
          <a:xfrm>
            <a:off x="7776145" y="8068082"/>
            <a:ext cx="6210468" cy="376963"/>
          </a:xfrm>
          <a:prstGeom prst="rect">
            <a:avLst/>
          </a:prstGeom>
        </p:spPr>
        <p:txBody>
          <a:bodyPr wrap="square" lIns="0" tIns="0" rIns="0" bIns="0" rtlCol="0" anchor="t">
            <a:spAutoFit/>
          </a:bodyPr>
          <a:lstStyle/>
          <a:p>
            <a:pPr algn="ctr">
              <a:lnSpc>
                <a:spcPts val="2800"/>
              </a:lnSpc>
            </a:pPr>
            <a:r>
              <a:rPr lang="en-US" sz="2800" spc="-56" dirty="0">
                <a:solidFill>
                  <a:srgbClr val="299740"/>
                </a:solidFill>
                <a:latin typeface="HK Grotesk Bold"/>
              </a:rPr>
              <a:t>info@roadsafetyassociationofkenya.org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211" r="15211" b="4386"/>
          <a:stretch>
            <a:fillRect/>
          </a:stretch>
        </p:blipFill>
        <p:spPr>
          <a:xfrm>
            <a:off x="7948539" y="0"/>
            <a:ext cx="10339461" cy="10287000"/>
          </a:xfrm>
          <a:prstGeom prst="rect">
            <a:avLst/>
          </a:prstGeom>
        </p:spPr>
      </p:pic>
      <p:sp>
        <p:nvSpPr>
          <p:cNvPr id="3" name="TextBox 3"/>
          <p:cNvSpPr txBox="1"/>
          <p:nvPr/>
        </p:nvSpPr>
        <p:spPr>
          <a:xfrm>
            <a:off x="614670" y="4930775"/>
            <a:ext cx="5023120" cy="422275"/>
          </a:xfrm>
          <a:prstGeom prst="rect">
            <a:avLst/>
          </a:prstGeom>
        </p:spPr>
        <p:txBody>
          <a:bodyPr lIns="0" tIns="0" rIns="0" bIns="0" rtlCol="0" anchor="t">
            <a:spAutoFit/>
          </a:bodyPr>
          <a:lstStyle/>
          <a:p>
            <a:pPr>
              <a:lnSpc>
                <a:spcPts val="3499"/>
              </a:lnSpc>
              <a:spcBef>
                <a:spcPct val="0"/>
              </a:spcBef>
            </a:pPr>
            <a:r>
              <a:rPr lang="en-US" sz="2499">
                <a:solidFill>
                  <a:srgbClr val="ECBE47"/>
                </a:solidFill>
                <a:latin typeface="HK Grotesk Bold"/>
              </a:rPr>
              <a:t>PART 1</a:t>
            </a:r>
          </a:p>
        </p:txBody>
      </p:sp>
      <p:sp>
        <p:nvSpPr>
          <p:cNvPr id="4" name="TextBox 4"/>
          <p:cNvSpPr txBox="1"/>
          <p:nvPr/>
        </p:nvSpPr>
        <p:spPr>
          <a:xfrm>
            <a:off x="614670" y="5448300"/>
            <a:ext cx="6887990" cy="3810000"/>
          </a:xfrm>
          <a:prstGeom prst="rect">
            <a:avLst/>
          </a:prstGeom>
        </p:spPr>
        <p:txBody>
          <a:bodyPr lIns="0" tIns="0" rIns="0" bIns="0" rtlCol="0" anchor="t">
            <a:spAutoFit/>
          </a:bodyPr>
          <a:lstStyle/>
          <a:p>
            <a:pPr>
              <a:lnSpc>
                <a:spcPts val="9900"/>
              </a:lnSpc>
            </a:pPr>
            <a:r>
              <a:rPr lang="en-US" sz="9000">
                <a:solidFill>
                  <a:srgbClr val="299740"/>
                </a:solidFill>
                <a:latin typeface="HK Grotesk Bold"/>
              </a:rPr>
              <a:t>MEANING OF ROAD SAFETY</a:t>
            </a:r>
          </a:p>
        </p:txBody>
      </p:sp>
      <p:pic>
        <p:nvPicPr>
          <p:cNvPr id="5" name="Picture 5"/>
          <p:cNvPicPr>
            <a:picLocks noChangeAspect="1"/>
          </p:cNvPicPr>
          <p:nvPr/>
        </p:nvPicPr>
        <p:blipFill>
          <a:blip r:embed="rId3"/>
          <a:srcRect/>
          <a:stretch>
            <a:fillRect/>
          </a:stretch>
        </p:blipFill>
        <p:spPr>
          <a:xfrm>
            <a:off x="614670" y="1028700"/>
            <a:ext cx="1716271" cy="17162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pic>
        <p:nvPicPr>
          <p:cNvPr id="9" name="Picture 9"/>
          <p:cNvPicPr>
            <a:picLocks noChangeAspect="1"/>
          </p:cNvPicPr>
          <p:nvPr/>
        </p:nvPicPr>
        <p:blipFill>
          <a:blip r:embed="rId2"/>
          <a:srcRect/>
          <a:stretch>
            <a:fillRect/>
          </a:stretch>
        </p:blipFill>
        <p:spPr>
          <a:xfrm>
            <a:off x="1028700" y="1028700"/>
            <a:ext cx="1874562" cy="1874562"/>
          </a:xfrm>
          <a:prstGeom prst="rect">
            <a:avLst/>
          </a:prstGeom>
        </p:spPr>
      </p:pic>
      <p:sp>
        <p:nvSpPr>
          <p:cNvPr id="10" name="TextBox 10"/>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1" name="TextBox 11"/>
          <p:cNvSpPr txBox="1"/>
          <p:nvPr/>
        </p:nvSpPr>
        <p:spPr>
          <a:xfrm>
            <a:off x="1028700" y="4753711"/>
            <a:ext cx="13732836" cy="4504589"/>
          </a:xfrm>
          <a:prstGeom prst="rect">
            <a:avLst/>
          </a:prstGeom>
        </p:spPr>
        <p:txBody>
          <a:bodyPr lIns="0" tIns="0" rIns="0" bIns="0" rtlCol="0" anchor="t">
            <a:spAutoFit/>
          </a:bodyPr>
          <a:lstStyle/>
          <a:p>
            <a:pPr>
              <a:lnSpc>
                <a:spcPts val="5925"/>
              </a:lnSpc>
            </a:pPr>
            <a:r>
              <a:rPr lang="en-US" sz="4557" spc="-136">
                <a:solidFill>
                  <a:srgbClr val="100A40"/>
                </a:solidFill>
                <a:latin typeface="HK Grotesk Light"/>
              </a:rPr>
              <a:t>It refers to the methods and measures used to prevent road users from being killed or seriously injured.</a:t>
            </a:r>
          </a:p>
          <a:p>
            <a:pPr>
              <a:lnSpc>
                <a:spcPts val="5925"/>
              </a:lnSpc>
            </a:pPr>
            <a:endParaRPr lang="en-US" sz="4557" spc="-136">
              <a:solidFill>
                <a:srgbClr val="100A40"/>
              </a:solidFill>
              <a:latin typeface="HK Grotesk Light"/>
            </a:endParaRPr>
          </a:p>
          <a:p>
            <a:pPr marL="0" lvl="0" indent="0">
              <a:lnSpc>
                <a:spcPts val="5925"/>
              </a:lnSpc>
              <a:spcBef>
                <a:spcPct val="0"/>
              </a:spcBef>
            </a:pPr>
            <a:r>
              <a:rPr lang="en-US" sz="4557" spc="-136">
                <a:solidFill>
                  <a:srgbClr val="100A40"/>
                </a:solidFill>
                <a:latin typeface="HK Grotesk Light"/>
              </a:rPr>
              <a:t>Typical road users include pedestrians, cyclists, motorists, vehicle passengers and passengers of on-road public transport.</a:t>
            </a:r>
          </a:p>
        </p:txBody>
      </p:sp>
      <p:sp>
        <p:nvSpPr>
          <p:cNvPr id="12" name="TextBox 12"/>
          <p:cNvSpPr txBox="1"/>
          <p:nvPr/>
        </p:nvSpPr>
        <p:spPr>
          <a:xfrm>
            <a:off x="1019175" y="3997944"/>
            <a:ext cx="4753860" cy="521335"/>
          </a:xfrm>
          <a:prstGeom prst="rect">
            <a:avLst/>
          </a:prstGeom>
        </p:spPr>
        <p:txBody>
          <a:bodyPr lIns="0" tIns="0" rIns="0" bIns="0" rtlCol="0" anchor="t">
            <a:spAutoFit/>
          </a:bodyPr>
          <a:lstStyle/>
          <a:p>
            <a:pPr marL="0" lvl="0" indent="0" algn="ctr">
              <a:lnSpc>
                <a:spcPts val="4159"/>
              </a:lnSpc>
            </a:pPr>
            <a:r>
              <a:rPr lang="en-US" sz="3199">
                <a:solidFill>
                  <a:srgbClr val="299740"/>
                </a:solidFill>
                <a:latin typeface="HK Grotesk Bold Bold"/>
              </a:rPr>
              <a:t>WHAT IS ROAD SAFETY?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387" r="26237"/>
          <a:stretch>
            <a:fillRect/>
          </a:stretch>
        </p:blipFill>
        <p:spPr>
          <a:xfrm>
            <a:off x="7891727" y="0"/>
            <a:ext cx="10396273" cy="10287000"/>
          </a:xfrm>
          <a:prstGeom prst="rect">
            <a:avLst/>
          </a:prstGeom>
        </p:spPr>
      </p:pic>
      <p:grpSp>
        <p:nvGrpSpPr>
          <p:cNvPr id="3" name="Group 3"/>
          <p:cNvGrpSpPr/>
          <p:nvPr/>
        </p:nvGrpSpPr>
        <p:grpSpPr>
          <a:xfrm>
            <a:off x="16689705" y="1028700"/>
            <a:ext cx="569595" cy="228600"/>
            <a:chOff x="0" y="0"/>
            <a:chExt cx="759460" cy="304800"/>
          </a:xfrm>
        </p:grpSpPr>
        <p:grpSp>
          <p:nvGrpSpPr>
            <p:cNvPr id="4" name="Group 4"/>
            <p:cNvGrpSpPr>
              <a:grpSpLocks noChangeAspect="1"/>
            </p:cNvGrpSpPr>
            <p:nvPr/>
          </p:nvGrpSpPr>
          <p:grpSpPr>
            <a:xfrm>
              <a:off x="0" y="0"/>
              <a:ext cx="304800" cy="304800"/>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id="6" name="Group 6"/>
            <p:cNvGrpSpPr>
              <a:grpSpLocks noChangeAspect="1"/>
            </p:cNvGrpSpPr>
            <p:nvPr/>
          </p:nvGrpSpPr>
          <p:grpSpPr>
            <a:xfrm>
              <a:off x="454660" y="0"/>
              <a:ext cx="304800" cy="30480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grpSp>
      <p:pic>
        <p:nvPicPr>
          <p:cNvPr id="8" name="Picture 8"/>
          <p:cNvPicPr>
            <a:picLocks noChangeAspect="1"/>
          </p:cNvPicPr>
          <p:nvPr/>
        </p:nvPicPr>
        <p:blipFill>
          <a:blip r:embed="rId3"/>
          <a:srcRect/>
          <a:stretch>
            <a:fillRect/>
          </a:stretch>
        </p:blipFill>
        <p:spPr>
          <a:xfrm>
            <a:off x="614670" y="1028700"/>
            <a:ext cx="1716271" cy="1716271"/>
          </a:xfrm>
          <a:prstGeom prst="rect">
            <a:avLst/>
          </a:prstGeom>
        </p:spPr>
      </p:pic>
      <p:sp>
        <p:nvSpPr>
          <p:cNvPr id="9" name="TextBox 9"/>
          <p:cNvSpPr txBox="1"/>
          <p:nvPr/>
        </p:nvSpPr>
        <p:spPr>
          <a:xfrm>
            <a:off x="622534" y="4930775"/>
            <a:ext cx="5023120" cy="422275"/>
          </a:xfrm>
          <a:prstGeom prst="rect">
            <a:avLst/>
          </a:prstGeom>
        </p:spPr>
        <p:txBody>
          <a:bodyPr lIns="0" tIns="0" rIns="0" bIns="0" rtlCol="0" anchor="t">
            <a:spAutoFit/>
          </a:bodyPr>
          <a:lstStyle/>
          <a:p>
            <a:pPr>
              <a:lnSpc>
                <a:spcPts val="3499"/>
              </a:lnSpc>
              <a:spcBef>
                <a:spcPct val="0"/>
              </a:spcBef>
            </a:pPr>
            <a:r>
              <a:rPr lang="en-US" sz="2499">
                <a:solidFill>
                  <a:srgbClr val="ECBE47"/>
                </a:solidFill>
                <a:latin typeface="HK Grotesk Bold"/>
              </a:rPr>
              <a:t>PART 2</a:t>
            </a:r>
          </a:p>
        </p:txBody>
      </p:sp>
      <p:sp>
        <p:nvSpPr>
          <p:cNvPr id="10" name="TextBox 10"/>
          <p:cNvSpPr txBox="1"/>
          <p:nvPr/>
        </p:nvSpPr>
        <p:spPr>
          <a:xfrm>
            <a:off x="622534" y="5448300"/>
            <a:ext cx="6869053" cy="3810000"/>
          </a:xfrm>
          <a:prstGeom prst="rect">
            <a:avLst/>
          </a:prstGeom>
        </p:spPr>
        <p:txBody>
          <a:bodyPr lIns="0" tIns="0" rIns="0" bIns="0" rtlCol="0" anchor="t">
            <a:spAutoFit/>
          </a:bodyPr>
          <a:lstStyle/>
          <a:p>
            <a:pPr>
              <a:lnSpc>
                <a:spcPts val="9900"/>
              </a:lnSpc>
            </a:pPr>
            <a:r>
              <a:rPr lang="en-US" sz="9000">
                <a:solidFill>
                  <a:srgbClr val="299740"/>
                </a:solidFill>
                <a:latin typeface="HK Grotesk Bold"/>
              </a:rPr>
              <a:t>ROAD ACCIDENT STATISTICS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grpSp>
        <p:nvGrpSpPr>
          <p:cNvPr id="8" name="Group 8"/>
          <p:cNvGrpSpPr/>
          <p:nvPr/>
        </p:nvGrpSpPr>
        <p:grpSpPr>
          <a:xfrm>
            <a:off x="0" y="0"/>
            <a:ext cx="16362139" cy="3831221"/>
            <a:chOff x="0" y="0"/>
            <a:chExt cx="5534847" cy="1295993"/>
          </a:xfrm>
        </p:grpSpPr>
        <p:sp>
          <p:nvSpPr>
            <p:cNvPr id="9" name="Freeform 9"/>
            <p:cNvSpPr/>
            <p:nvPr/>
          </p:nvSpPr>
          <p:spPr>
            <a:xfrm>
              <a:off x="0" y="0"/>
              <a:ext cx="5534847" cy="1295993"/>
            </a:xfrm>
            <a:custGeom>
              <a:avLst/>
              <a:gdLst/>
              <a:ahLst/>
              <a:cxnLst/>
              <a:rect l="l" t="t" r="r" b="b"/>
              <a:pathLst>
                <a:path w="5534847" h="1295993">
                  <a:moveTo>
                    <a:pt x="0" y="0"/>
                  </a:moveTo>
                  <a:lnTo>
                    <a:pt x="5534847" y="0"/>
                  </a:lnTo>
                  <a:lnTo>
                    <a:pt x="5534847" y="1295993"/>
                  </a:lnTo>
                  <a:lnTo>
                    <a:pt x="0" y="1295993"/>
                  </a:lnTo>
                  <a:close/>
                </a:path>
              </a:pathLst>
            </a:custGeom>
            <a:solidFill>
              <a:srgbClr val="299740"/>
            </a:solidFill>
          </p:spPr>
        </p:sp>
      </p:grpSp>
      <p:sp>
        <p:nvSpPr>
          <p:cNvPr id="10" name="AutoShape 10"/>
          <p:cNvSpPr/>
          <p:nvPr/>
        </p:nvSpPr>
        <p:spPr>
          <a:xfrm>
            <a:off x="16318439" y="0"/>
            <a:ext cx="87400" cy="2626180"/>
          </a:xfrm>
          <a:prstGeom prst="rect">
            <a:avLst/>
          </a:prstGeom>
          <a:solidFill>
            <a:srgbClr val="ECBE47"/>
          </a:solidFill>
        </p:spPr>
      </p:sp>
      <p:pic>
        <p:nvPicPr>
          <p:cNvPr id="11" name="Picture 11"/>
          <p:cNvPicPr>
            <a:picLocks noChangeAspect="1"/>
          </p:cNvPicPr>
          <p:nvPr/>
        </p:nvPicPr>
        <p:blipFill>
          <a:blip r:embed="rId2"/>
          <a:srcRect l="5966" t="12475" r="5966" b="23901"/>
          <a:stretch>
            <a:fillRect/>
          </a:stretch>
        </p:blipFill>
        <p:spPr>
          <a:xfrm>
            <a:off x="-9525" y="-9525"/>
            <a:ext cx="10097432" cy="3829796"/>
          </a:xfrm>
          <a:prstGeom prst="rect">
            <a:avLst/>
          </a:prstGeom>
        </p:spPr>
      </p:pic>
      <p:sp>
        <p:nvSpPr>
          <p:cNvPr id="12" name="TextBox 12"/>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3" name="TextBox 13"/>
          <p:cNvSpPr txBox="1"/>
          <p:nvPr/>
        </p:nvSpPr>
        <p:spPr>
          <a:xfrm>
            <a:off x="12030697" y="6757035"/>
            <a:ext cx="3621830" cy="2501265"/>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Poppins Light"/>
              </a:rPr>
              <a:t>The estimated economic loss due to RTIs is as high as 3%- 5% of affected country’s Gross Domestic Product (GDP).</a:t>
            </a:r>
          </a:p>
        </p:txBody>
      </p:sp>
      <p:sp>
        <p:nvSpPr>
          <p:cNvPr id="14" name="TextBox 14"/>
          <p:cNvSpPr txBox="1"/>
          <p:nvPr/>
        </p:nvSpPr>
        <p:spPr>
          <a:xfrm>
            <a:off x="760225" y="5576570"/>
            <a:ext cx="9562910" cy="3681730"/>
          </a:xfrm>
          <a:prstGeom prst="rect">
            <a:avLst/>
          </a:prstGeom>
        </p:spPr>
        <p:txBody>
          <a:bodyPr lIns="0" tIns="0" rIns="0" bIns="0" rtlCol="0" anchor="t">
            <a:spAutoFit/>
          </a:bodyPr>
          <a:lstStyle/>
          <a:p>
            <a:pPr>
              <a:lnSpc>
                <a:spcPts val="7280"/>
              </a:lnSpc>
              <a:spcBef>
                <a:spcPct val="0"/>
              </a:spcBef>
            </a:pPr>
            <a:r>
              <a:rPr lang="en-US" sz="5600" spc="-168">
                <a:solidFill>
                  <a:srgbClr val="299740"/>
                </a:solidFill>
                <a:latin typeface="HK Grotesk Bold"/>
              </a:rPr>
              <a:t>RTIs cause more than 1.35 million deaths a year and 20-50 million injured or disabled persons in the world.</a:t>
            </a:r>
          </a:p>
        </p:txBody>
      </p:sp>
      <p:grpSp>
        <p:nvGrpSpPr>
          <p:cNvPr id="15" name="Group 15"/>
          <p:cNvGrpSpPr/>
          <p:nvPr/>
        </p:nvGrpSpPr>
        <p:grpSpPr>
          <a:xfrm>
            <a:off x="10622619" y="1324269"/>
            <a:ext cx="5464011" cy="1182684"/>
            <a:chOff x="0" y="0"/>
            <a:chExt cx="7285347" cy="1576912"/>
          </a:xfrm>
        </p:grpSpPr>
        <p:sp>
          <p:nvSpPr>
            <p:cNvPr id="16" name="TextBox 16"/>
            <p:cNvSpPr txBox="1"/>
            <p:nvPr/>
          </p:nvSpPr>
          <p:spPr>
            <a:xfrm>
              <a:off x="0" y="771097"/>
              <a:ext cx="7285347" cy="80581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Poppins Light"/>
                </a:rPr>
                <a:t>Road Traffic injuries (RTIs) are among the ten leading causes of death worldwide.</a:t>
              </a:r>
            </a:p>
          </p:txBody>
        </p:sp>
        <p:sp>
          <p:nvSpPr>
            <p:cNvPr id="17" name="TextBox 17"/>
            <p:cNvSpPr txBox="1"/>
            <p:nvPr/>
          </p:nvSpPr>
          <p:spPr>
            <a:xfrm>
              <a:off x="0" y="-38100"/>
              <a:ext cx="7285347" cy="647700"/>
            </a:xfrm>
            <a:prstGeom prst="rect">
              <a:avLst/>
            </a:prstGeom>
          </p:spPr>
          <p:txBody>
            <a:bodyPr lIns="0" tIns="0" rIns="0" bIns="0" rtlCol="0" anchor="t">
              <a:spAutoFit/>
            </a:bodyPr>
            <a:lstStyle/>
            <a:p>
              <a:pPr>
                <a:lnSpc>
                  <a:spcPts val="3900"/>
                </a:lnSpc>
                <a:spcBef>
                  <a:spcPct val="0"/>
                </a:spcBef>
              </a:pPr>
              <a:r>
                <a:rPr lang="en-US" sz="3000" spc="-89">
                  <a:solidFill>
                    <a:srgbClr val="FFFFFF"/>
                  </a:solidFill>
                  <a:latin typeface="HK Grotesk Bold"/>
                </a:rPr>
                <a:t>Road Accident Statistics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sp>
        <p:nvSpPr>
          <p:cNvPr id="9" name="TextBox 9"/>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0" name="TextBox 10"/>
          <p:cNvSpPr txBox="1"/>
          <p:nvPr/>
        </p:nvSpPr>
        <p:spPr>
          <a:xfrm>
            <a:off x="1028700" y="4378325"/>
            <a:ext cx="4965875" cy="4879975"/>
          </a:xfrm>
          <a:prstGeom prst="rect">
            <a:avLst/>
          </a:prstGeom>
        </p:spPr>
        <p:txBody>
          <a:bodyPr lIns="0" tIns="0" rIns="0" bIns="0" rtlCol="0" anchor="t">
            <a:spAutoFit/>
          </a:bodyPr>
          <a:lstStyle/>
          <a:p>
            <a:pPr>
              <a:lnSpc>
                <a:spcPts val="7699"/>
              </a:lnSpc>
            </a:pPr>
            <a:r>
              <a:rPr lang="en-US" sz="6999">
                <a:solidFill>
                  <a:srgbClr val="299740"/>
                </a:solidFill>
                <a:latin typeface="HK Grotesk Bold Bold"/>
              </a:rPr>
              <a:t>Annual Road Crash Statistics In Africa and Kenya</a:t>
            </a:r>
          </a:p>
        </p:txBody>
      </p:sp>
      <p:sp>
        <p:nvSpPr>
          <p:cNvPr id="11" name="TextBox 11"/>
          <p:cNvSpPr txBox="1"/>
          <p:nvPr/>
        </p:nvSpPr>
        <p:spPr>
          <a:xfrm>
            <a:off x="7107353" y="3404235"/>
            <a:ext cx="8010269" cy="5854065"/>
          </a:xfrm>
          <a:prstGeom prst="rect">
            <a:avLst/>
          </a:prstGeom>
        </p:spPr>
        <p:txBody>
          <a:bodyPr lIns="0" tIns="0" rIns="0" bIns="0" rtlCol="0" anchor="t">
            <a:spAutoFit/>
          </a:bodyPr>
          <a:lstStyle/>
          <a:p>
            <a:pPr>
              <a:lnSpc>
                <a:spcPts val="3359"/>
              </a:lnSpc>
            </a:pPr>
            <a:r>
              <a:rPr lang="en-US" sz="2400">
                <a:solidFill>
                  <a:srgbClr val="100A40"/>
                </a:solidFill>
                <a:latin typeface="HK Grotesk Light"/>
              </a:rPr>
              <a:t>In the African region, the average annual fatality rate now stands at 20.1 deaths per 100,000 populations in developing countries compared to 8.7 deaths per 100,000 populations in developed countries (Manyara, 2016).</a:t>
            </a:r>
          </a:p>
          <a:p>
            <a:pPr>
              <a:lnSpc>
                <a:spcPts val="3359"/>
              </a:lnSpc>
            </a:pPr>
            <a:endParaRPr lang="en-US" sz="2400">
              <a:solidFill>
                <a:srgbClr val="100A40"/>
              </a:solidFill>
              <a:latin typeface="HK Grotesk Light"/>
            </a:endParaRPr>
          </a:p>
          <a:p>
            <a:pPr>
              <a:lnSpc>
                <a:spcPts val="3359"/>
              </a:lnSpc>
            </a:pPr>
            <a:r>
              <a:rPr lang="en-US" sz="2400">
                <a:solidFill>
                  <a:srgbClr val="100A40"/>
                </a:solidFill>
                <a:latin typeface="HK Grotesk Light"/>
              </a:rPr>
              <a:t>Comparatively, Kenya has one of the highest fatality rates with 34.4 deaths per 100,000 populations in the world (WHO, 2013).</a:t>
            </a:r>
          </a:p>
          <a:p>
            <a:pPr>
              <a:lnSpc>
                <a:spcPts val="3359"/>
              </a:lnSpc>
            </a:pPr>
            <a:endParaRPr lang="en-US" sz="2400">
              <a:solidFill>
                <a:srgbClr val="100A40"/>
              </a:solidFill>
              <a:latin typeface="HK Grotesk Light"/>
            </a:endParaRPr>
          </a:p>
          <a:p>
            <a:pPr marL="0" lvl="0" indent="0" algn="l">
              <a:lnSpc>
                <a:spcPts val="3359"/>
              </a:lnSpc>
              <a:spcBef>
                <a:spcPct val="0"/>
              </a:spcBef>
            </a:pPr>
            <a:r>
              <a:rPr lang="en-US" sz="2400">
                <a:solidFill>
                  <a:srgbClr val="100A40"/>
                </a:solidFill>
                <a:latin typeface="HK Grotesk Light"/>
              </a:rPr>
              <a:t>Over three thousand people are killed annually on Kenyan roads. A four-fold increase in road fatalities has been experienced over the last 30 years. Pedestrians and passengers are the most vulnerable; they account for 80% of the deaths.</a:t>
            </a:r>
          </a:p>
        </p:txBody>
      </p:sp>
      <p:pic>
        <p:nvPicPr>
          <p:cNvPr id="12" name="Picture 12"/>
          <p:cNvPicPr>
            <a:picLocks noChangeAspect="1"/>
          </p:cNvPicPr>
          <p:nvPr/>
        </p:nvPicPr>
        <p:blipFill>
          <a:blip r:embed="rId2"/>
          <a:srcRect/>
          <a:stretch>
            <a:fillRect/>
          </a:stretch>
        </p:blipFill>
        <p:spPr>
          <a:xfrm>
            <a:off x="1028700" y="1028700"/>
            <a:ext cx="1874562" cy="18745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1728" y="9029700"/>
            <a:ext cx="569595" cy="228600"/>
            <a:chOff x="0" y="0"/>
            <a:chExt cx="759460" cy="304800"/>
          </a:xfrm>
        </p:grpSpPr>
        <p:grpSp>
          <p:nvGrpSpPr>
            <p:cNvPr id="3" name="Group 3"/>
            <p:cNvGrpSpPr>
              <a:grpSpLocks noChangeAspect="1"/>
            </p:cNvGrpSpPr>
            <p:nvPr/>
          </p:nvGrpSpPr>
          <p:grpSpPr>
            <a:xfrm>
              <a:off x="0" y="0"/>
              <a:ext cx="304800" cy="3048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id="5" name="Group 5"/>
            <p:cNvGrpSpPr>
              <a:grpSpLocks noChangeAspect="1"/>
            </p:cNvGrpSpPr>
            <p:nvPr/>
          </p:nvGrpSpPr>
          <p:grpSpPr>
            <a:xfrm>
              <a:off x="454660" y="0"/>
              <a:ext cx="304800" cy="3048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id="7" name="AutoShape 7"/>
          <p:cNvSpPr/>
          <p:nvPr/>
        </p:nvSpPr>
        <p:spPr>
          <a:xfrm>
            <a:off x="16357377" y="0"/>
            <a:ext cx="9525" cy="10287000"/>
          </a:xfrm>
          <a:prstGeom prst="rect">
            <a:avLst/>
          </a:prstGeom>
          <a:solidFill>
            <a:srgbClr val="100A40"/>
          </a:solidFill>
        </p:spPr>
      </p:sp>
      <p:sp>
        <p:nvSpPr>
          <p:cNvPr id="8" name="AutoShape 8"/>
          <p:cNvSpPr/>
          <p:nvPr/>
        </p:nvSpPr>
        <p:spPr>
          <a:xfrm>
            <a:off x="16318439" y="0"/>
            <a:ext cx="87400" cy="2626180"/>
          </a:xfrm>
          <a:prstGeom prst="rect">
            <a:avLst/>
          </a:prstGeom>
          <a:solidFill>
            <a:srgbClr val="299740"/>
          </a:solidFill>
        </p:spPr>
      </p:sp>
      <p:sp>
        <p:nvSpPr>
          <p:cNvPr id="9" name="TextBox 9"/>
          <p:cNvSpPr txBox="1"/>
          <p:nvPr/>
        </p:nvSpPr>
        <p:spPr>
          <a:xfrm rot="5400000">
            <a:off x="15519952" y="2694364"/>
            <a:ext cx="3638032" cy="30670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HK Grotesk Light"/>
              </a:rPr>
              <a:t>Road Safety Awareness</a:t>
            </a:r>
          </a:p>
        </p:txBody>
      </p:sp>
      <p:sp>
        <p:nvSpPr>
          <p:cNvPr id="10" name="TextBox 10"/>
          <p:cNvSpPr txBox="1"/>
          <p:nvPr/>
        </p:nvSpPr>
        <p:spPr>
          <a:xfrm>
            <a:off x="1028700" y="6321425"/>
            <a:ext cx="4965875" cy="2936875"/>
          </a:xfrm>
          <a:prstGeom prst="rect">
            <a:avLst/>
          </a:prstGeom>
        </p:spPr>
        <p:txBody>
          <a:bodyPr lIns="0" tIns="0" rIns="0" bIns="0" rtlCol="0" anchor="t">
            <a:spAutoFit/>
          </a:bodyPr>
          <a:lstStyle/>
          <a:p>
            <a:pPr>
              <a:lnSpc>
                <a:spcPts val="7699"/>
              </a:lnSpc>
            </a:pPr>
            <a:r>
              <a:rPr lang="en-US" sz="6999">
                <a:solidFill>
                  <a:srgbClr val="299740"/>
                </a:solidFill>
                <a:latin typeface="HK Grotesk Bold Bold"/>
              </a:rPr>
              <a:t>Road Traffic injuries Facts</a:t>
            </a:r>
          </a:p>
        </p:txBody>
      </p:sp>
      <p:sp>
        <p:nvSpPr>
          <p:cNvPr id="11" name="TextBox 11"/>
          <p:cNvSpPr txBox="1"/>
          <p:nvPr/>
        </p:nvSpPr>
        <p:spPr>
          <a:xfrm>
            <a:off x="7107353" y="3019371"/>
            <a:ext cx="8010269" cy="6238929"/>
          </a:xfrm>
          <a:prstGeom prst="rect">
            <a:avLst/>
          </a:prstGeom>
        </p:spPr>
        <p:txBody>
          <a:bodyPr lIns="0" tIns="0" rIns="0" bIns="0" rtlCol="0" anchor="t">
            <a:spAutoFit/>
          </a:bodyPr>
          <a:lstStyle/>
          <a:p>
            <a:pPr marL="485317" lvl="1" indent="-242658">
              <a:lnSpc>
                <a:spcPts val="3147"/>
              </a:lnSpc>
              <a:buFont typeface="Arial"/>
              <a:buChar char="•"/>
            </a:pPr>
            <a:r>
              <a:rPr lang="en-US" sz="2247">
                <a:solidFill>
                  <a:srgbClr val="100A40"/>
                </a:solidFill>
                <a:latin typeface="HK Grotesk Light"/>
              </a:rPr>
              <a:t>93% of the world's fatalities on the roads occur in low- and middle-income countries, even though these countries have approximately 60% of the world's vehicles.</a:t>
            </a:r>
          </a:p>
          <a:p>
            <a:pPr>
              <a:lnSpc>
                <a:spcPts val="3147"/>
              </a:lnSpc>
            </a:pPr>
            <a:endParaRPr lang="en-US" sz="2247">
              <a:solidFill>
                <a:srgbClr val="100A40"/>
              </a:solidFill>
              <a:latin typeface="HK Grotesk Light"/>
            </a:endParaRPr>
          </a:p>
          <a:p>
            <a:pPr marL="485317" lvl="1" indent="-242658">
              <a:lnSpc>
                <a:spcPts val="3147"/>
              </a:lnSpc>
              <a:buFont typeface="Arial"/>
              <a:buChar char="•"/>
            </a:pPr>
            <a:r>
              <a:rPr lang="en-US" sz="2247">
                <a:solidFill>
                  <a:srgbClr val="100A40"/>
                </a:solidFill>
                <a:latin typeface="HK Grotesk Light"/>
              </a:rPr>
              <a:t>Road traffic injuries are the leading cause of death for children and young adults aged 5-29 years.</a:t>
            </a:r>
          </a:p>
          <a:p>
            <a:pPr>
              <a:lnSpc>
                <a:spcPts val="3147"/>
              </a:lnSpc>
            </a:pPr>
            <a:endParaRPr lang="en-US" sz="2247">
              <a:solidFill>
                <a:srgbClr val="100A40"/>
              </a:solidFill>
              <a:latin typeface="HK Grotesk Light"/>
            </a:endParaRPr>
          </a:p>
          <a:p>
            <a:pPr marL="485317" lvl="1" indent="-242658">
              <a:lnSpc>
                <a:spcPts val="3147"/>
              </a:lnSpc>
              <a:buFont typeface="Arial"/>
              <a:buChar char="•"/>
            </a:pPr>
            <a:r>
              <a:rPr lang="en-US" sz="2247">
                <a:solidFill>
                  <a:srgbClr val="100A40"/>
                </a:solidFill>
                <a:latin typeface="HK Grotesk Light"/>
              </a:rPr>
              <a:t>Road traffic crashes cost most countries 3% of their gross domestic product.</a:t>
            </a:r>
          </a:p>
          <a:p>
            <a:pPr algn="l">
              <a:lnSpc>
                <a:spcPts val="3147"/>
              </a:lnSpc>
            </a:pPr>
            <a:endParaRPr lang="en-US" sz="2247">
              <a:solidFill>
                <a:srgbClr val="100A40"/>
              </a:solidFill>
              <a:latin typeface="HK Grotesk Light"/>
            </a:endParaRPr>
          </a:p>
          <a:p>
            <a:pPr marL="485317" lvl="1" indent="-242658" algn="l">
              <a:lnSpc>
                <a:spcPts val="3147"/>
              </a:lnSpc>
              <a:buFont typeface="Arial"/>
              <a:buChar char="•"/>
            </a:pPr>
            <a:r>
              <a:rPr lang="en-US" sz="2247" u="none">
                <a:solidFill>
                  <a:srgbClr val="100A40"/>
                </a:solidFill>
                <a:latin typeface="HK Grotesk Light"/>
              </a:rPr>
              <a:t>More than half of all road traffic deaths are among vulnerable road users: pedestrians, cyclists, and motorcyclists.</a:t>
            </a:r>
          </a:p>
          <a:p>
            <a:pPr algn="l">
              <a:lnSpc>
                <a:spcPts val="3147"/>
              </a:lnSpc>
            </a:pPr>
            <a:endParaRPr lang="en-US" sz="2247" u="none">
              <a:solidFill>
                <a:srgbClr val="100A40"/>
              </a:solidFill>
              <a:latin typeface="HK Grotesk Light"/>
            </a:endParaRPr>
          </a:p>
          <a:p>
            <a:pPr marL="485317" lvl="1" indent="-242658" algn="l">
              <a:lnSpc>
                <a:spcPts val="3147"/>
              </a:lnSpc>
              <a:buFont typeface="Arial"/>
              <a:buChar char="•"/>
            </a:pPr>
            <a:r>
              <a:rPr lang="en-US" sz="2247" u="none">
                <a:solidFill>
                  <a:srgbClr val="100A40"/>
                </a:solidFill>
                <a:latin typeface="HK Grotesk Light"/>
              </a:rPr>
              <a:t>More than 75% of road traffic casualties are economically productive young adults.</a:t>
            </a:r>
          </a:p>
        </p:txBody>
      </p:sp>
      <p:pic>
        <p:nvPicPr>
          <p:cNvPr id="12" name="Picture 12"/>
          <p:cNvPicPr>
            <a:picLocks noChangeAspect="1"/>
          </p:cNvPicPr>
          <p:nvPr/>
        </p:nvPicPr>
        <p:blipFill>
          <a:blip r:embed="rId2"/>
          <a:srcRect/>
          <a:stretch>
            <a:fillRect/>
          </a:stretch>
        </p:blipFill>
        <p:spPr>
          <a:xfrm>
            <a:off x="1028700" y="1028700"/>
            <a:ext cx="1874562" cy="18745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2371</Words>
  <Application>Microsoft Office PowerPoint</Application>
  <PresentationFormat>Custom</PresentationFormat>
  <Paragraphs>306</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Poppins Light Bold</vt:lpstr>
      <vt:lpstr>HK Grotesk Light</vt:lpstr>
      <vt:lpstr>Calibri</vt:lpstr>
      <vt:lpstr>HK Grotesk Bold Bold</vt:lpstr>
      <vt:lpstr>Canva Sans</vt:lpstr>
      <vt:lpstr>Poppins Light</vt:lpstr>
      <vt:lpstr>HK Grotesk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RSAK Road Safety Presentation</dc:title>
  <cp:lastModifiedBy>IT Department</cp:lastModifiedBy>
  <cp:revision>2</cp:revision>
  <dcterms:created xsi:type="dcterms:W3CDTF">2006-08-16T00:00:00Z</dcterms:created>
  <dcterms:modified xsi:type="dcterms:W3CDTF">2022-11-15T08:42:23Z</dcterms:modified>
  <dc:identifier>DAFO_ifu8h8</dc:identifier>
</cp:coreProperties>
</file>